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slides/slide21.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diagrams/data1.xml" ContentType="application/vnd.openxmlformats-officedocument.drawingml.diagramData+xml"/>
  <Override PartName="/ppt/slides/slide22.xml" ContentType="application/vnd.openxmlformats-officedocument.presentationml.slide+xml"/>
  <Override PartName="/ppt/presentation.xml" ContentType="application/vnd.openxmlformats-officedocument.presentationml.presentation.main+xml"/>
  <Override PartName="/ppt/slides/slide2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notesSlides/notesSlide9.xml" ContentType="application/vnd.openxmlformats-officedocument.presentationml.notesSlide+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127.xml" ContentType="application/vnd.openxmlformats-officedocument.presentationml.slideLayout+xml"/>
  <Override PartName="/ppt/slideLayouts/slideLayout126.xml" ContentType="application/vnd.openxmlformats-officedocument.presentationml.slideLayout+xml"/>
  <Override PartName="/ppt/slideLayouts/slideLayout125.xml" ContentType="application/vnd.openxmlformats-officedocument.presentationml.slideLayout+xml"/>
  <Override PartName="/ppt/slideLayouts/slideLayout11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130.xml" ContentType="application/vnd.openxmlformats-officedocument.presentationml.slideLayout+xml"/>
  <Override PartName="/ppt/slideLayouts/slideLayout119.xml" ContentType="application/vnd.openxmlformats-officedocument.presentationml.slideLayout+xml"/>
  <Override PartName="/ppt/slideLayouts/slideLayout132.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slideLayouts/slideLayout13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70.xml" ContentType="application/vnd.openxmlformats-officedocument.presentationml.slideLayout+xml"/>
  <Override PartName="/ppt/slideLayouts/slideLayout169.xml" ContentType="application/vnd.openxmlformats-officedocument.presentationml.slideLayout+xml"/>
  <Override PartName="/ppt/slideLayouts/slideLayout154.xml" ContentType="application/vnd.openxmlformats-officedocument.presentationml.slideLayout+xml"/>
  <Override PartName="/ppt/notesSlides/notesSlide3.xml" ContentType="application/vnd.openxmlformats-officedocument.presentationml.notesSlide+xml"/>
  <Override PartName="/ppt/slideLayouts/slideLayout152.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39.xml" ContentType="application/vnd.openxmlformats-officedocument.presentationml.slideLayout+xml"/>
  <Override PartName="/ppt/slideLayouts/slideLayout138.xml" ContentType="application/vnd.openxmlformats-officedocument.presentationml.slideLayout+xml"/>
  <Override PartName="/ppt/slideLayouts/slideLayout137.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44.xml" ContentType="application/vnd.openxmlformats-officedocument.presentationml.slideLayout+xml"/>
  <Override PartName="/ppt/slideLayouts/slideLayout153.xml" ContentType="application/vnd.openxmlformats-officedocument.presentationml.slideLayout+xml"/>
  <Override PartName="/ppt/slideLayouts/slideLayout145.xml" ContentType="application/vnd.openxmlformats-officedocument.presentationml.slideLayout+xml"/>
  <Override PartName="/ppt/slideLayouts/slideLayout149.xml" ContentType="application/vnd.openxmlformats-officedocument.presentationml.slideLayout+xml"/>
  <Override PartName="/ppt/slideLayouts/slideLayout148.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9.xml" ContentType="application/vnd.openxmlformats-officedocument.them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theme/theme7.xml" ContentType="application/vnd.openxmlformats-officedocument.theme+xml"/>
  <Override PartName="/ppt/diagrams/layout1.xml" ContentType="application/vnd.openxmlformats-officedocument.drawingml.diagramLayout+xml"/>
  <Override PartName="/ppt/theme/theme15.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13.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4.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3" r:id="rId3"/>
    <p:sldMasterId id="2147483675" r:id="rId4"/>
    <p:sldMasterId id="2147483691" r:id="rId5"/>
    <p:sldMasterId id="2147483703" r:id="rId6"/>
    <p:sldMasterId id="2147483716" r:id="rId7"/>
    <p:sldMasterId id="2147483729" r:id="rId8"/>
    <p:sldMasterId id="2147483741" r:id="rId9"/>
    <p:sldMasterId id="2147483753" r:id="rId10"/>
    <p:sldMasterId id="2147483765" r:id="rId11"/>
    <p:sldMasterId id="2147483777" r:id="rId12"/>
    <p:sldMasterId id="2147483789" r:id="rId13"/>
    <p:sldMasterId id="2147483801" r:id="rId14"/>
    <p:sldMasterId id="2147483813" r:id="rId15"/>
    <p:sldMasterId id="2147483825" r:id="rId16"/>
  </p:sldMasterIdLst>
  <p:notesMasterIdLst>
    <p:notesMasterId r:id="rId43"/>
  </p:notesMasterIdLst>
  <p:sldIdLst>
    <p:sldId id="256" r:id="rId17"/>
    <p:sldId id="260" r:id="rId18"/>
    <p:sldId id="265" r:id="rId19"/>
    <p:sldId id="266" r:id="rId20"/>
    <p:sldId id="267" r:id="rId21"/>
    <p:sldId id="268" r:id="rId22"/>
    <p:sldId id="271" r:id="rId23"/>
    <p:sldId id="274" r:id="rId24"/>
    <p:sldId id="275" r:id="rId25"/>
    <p:sldId id="278" r:id="rId26"/>
    <p:sldId id="279" r:id="rId27"/>
    <p:sldId id="280" r:id="rId28"/>
    <p:sldId id="281"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57330" autoAdjust="0"/>
  </p:normalViewPr>
  <p:slideViewPr>
    <p:cSldViewPr>
      <p:cViewPr varScale="1">
        <p:scale>
          <a:sx n="68" d="100"/>
          <a:sy n="68" d="100"/>
        </p:scale>
        <p:origin x="-2658"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customXml" Target="../customXml/item2.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notesMaster" Target="notesMasters/notesMaster1.xml"/><Relationship Id="rId48" Type="http://schemas.openxmlformats.org/officeDocument/2006/relationships/customXml" Target="../customXml/item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theme" Target="theme/theme1.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A47B4A-6F31-4C9D-AD27-BE0BBAD0AE9F}" type="doc">
      <dgm:prSet loTypeId="urn:microsoft.com/office/officeart/2005/8/layout/radial4" loCatId="relationship" qsTypeId="urn:microsoft.com/office/officeart/2005/8/quickstyle/simple5" qsCatId="simple" csTypeId="urn:microsoft.com/office/officeart/2005/8/colors/colorful4" csCatId="colorful" phldr="1"/>
      <dgm:spPr/>
      <dgm:t>
        <a:bodyPr/>
        <a:lstStyle/>
        <a:p>
          <a:endParaRPr lang="en-US"/>
        </a:p>
      </dgm:t>
    </dgm:pt>
    <dgm:pt modelId="{A53DD703-DC76-44BB-99A3-7258B00F3D80}">
      <dgm:prSet phldrT="[Text]"/>
      <dgm:spPr/>
      <dgm:t>
        <a:bodyPr/>
        <a:lstStyle/>
        <a:p>
          <a:r>
            <a:rPr lang="ru-RU" dirty="0" smtClean="0"/>
            <a:t>Вопросы безопасности</a:t>
          </a:r>
          <a:endParaRPr lang="en-US" dirty="0"/>
        </a:p>
      </dgm:t>
    </dgm:pt>
    <dgm:pt modelId="{C8730AA8-A414-4FC2-9A21-9A84C078ED0A}" type="parTrans" cxnId="{629F5CBB-7CF8-4130-B2E8-03F8ADF220CE}">
      <dgm:prSet/>
      <dgm:spPr/>
      <dgm:t>
        <a:bodyPr/>
        <a:lstStyle/>
        <a:p>
          <a:endParaRPr lang="en-US"/>
        </a:p>
      </dgm:t>
    </dgm:pt>
    <dgm:pt modelId="{61B532BA-32B2-4F39-A62B-93B0D7C11091}" type="sibTrans" cxnId="{629F5CBB-7CF8-4130-B2E8-03F8ADF220CE}">
      <dgm:prSet/>
      <dgm:spPr/>
      <dgm:t>
        <a:bodyPr/>
        <a:lstStyle/>
        <a:p>
          <a:endParaRPr lang="en-US"/>
        </a:p>
      </dgm:t>
    </dgm:pt>
    <dgm:pt modelId="{A1ABCA96-7B5A-44C4-8DE3-4B3D970F30F0}">
      <dgm:prSet phldrT="[Text]"/>
      <dgm:spPr/>
      <dgm:t>
        <a:bodyPr/>
        <a:lstStyle/>
        <a:p>
          <a:r>
            <a:rPr lang="ru-RU" dirty="0" smtClean="0"/>
            <a:t>Архитектурное отличие от продуктов </a:t>
          </a:r>
          <a:br>
            <a:rPr lang="ru-RU" dirty="0" smtClean="0"/>
          </a:br>
          <a:r>
            <a:rPr lang="ru-RU" dirty="0" smtClean="0"/>
            <a:t>«в коробке»</a:t>
          </a:r>
          <a:endParaRPr lang="en-US" dirty="0"/>
        </a:p>
      </dgm:t>
    </dgm:pt>
    <dgm:pt modelId="{4985D635-0E63-4AAA-B493-A3EFB65A9255}" type="parTrans" cxnId="{5E92F2FB-5944-4F73-B343-E446AC43E5AD}">
      <dgm:prSet/>
      <dgm:spPr/>
      <dgm:t>
        <a:bodyPr/>
        <a:lstStyle/>
        <a:p>
          <a:endParaRPr lang="en-US"/>
        </a:p>
      </dgm:t>
    </dgm:pt>
    <dgm:pt modelId="{24969DBD-EC25-479B-B4CB-F8E56F6B5866}" type="sibTrans" cxnId="{5E92F2FB-5944-4F73-B343-E446AC43E5AD}">
      <dgm:prSet/>
      <dgm:spPr/>
      <dgm:t>
        <a:bodyPr/>
        <a:lstStyle/>
        <a:p>
          <a:endParaRPr lang="en-US"/>
        </a:p>
      </dgm:t>
    </dgm:pt>
    <dgm:pt modelId="{7C7E4FDF-F322-45C2-8C9D-30833E7DA447}">
      <dgm:prSet phldrT="[Text]"/>
      <dgm:spPr/>
      <dgm:t>
        <a:bodyPr/>
        <a:lstStyle/>
        <a:p>
          <a:r>
            <a:rPr lang="ru-RU" dirty="0" smtClean="0"/>
            <a:t>Различные уровни защиты у провайдеров</a:t>
          </a:r>
          <a:endParaRPr lang="en-US" dirty="0"/>
        </a:p>
      </dgm:t>
    </dgm:pt>
    <dgm:pt modelId="{91572CE5-2C2B-462B-9B79-BC7DED1D19F9}" type="parTrans" cxnId="{711A0D43-3F78-4239-AEA1-9E49A429C80C}">
      <dgm:prSet/>
      <dgm:spPr/>
      <dgm:t>
        <a:bodyPr/>
        <a:lstStyle/>
        <a:p>
          <a:endParaRPr lang="en-US"/>
        </a:p>
      </dgm:t>
    </dgm:pt>
    <dgm:pt modelId="{32263EA7-E67D-42AD-9B51-0BC9BB8DEFD8}" type="sibTrans" cxnId="{711A0D43-3F78-4239-AEA1-9E49A429C80C}">
      <dgm:prSet/>
      <dgm:spPr/>
      <dgm:t>
        <a:bodyPr/>
        <a:lstStyle/>
        <a:p>
          <a:endParaRPr lang="en-US"/>
        </a:p>
      </dgm:t>
    </dgm:pt>
    <dgm:pt modelId="{F86C8D39-B1D7-46DE-9ED7-5CC1007108CF}">
      <dgm:prSet phldrT="[Text]"/>
      <dgm:spPr/>
      <dgm:t>
        <a:bodyPr/>
        <a:lstStyle/>
        <a:p>
          <a:r>
            <a:rPr lang="ru-RU" dirty="0" smtClean="0"/>
            <a:t>Проблемы доверия и контроля</a:t>
          </a:r>
          <a:endParaRPr lang="en-US" dirty="0"/>
        </a:p>
      </dgm:t>
    </dgm:pt>
    <dgm:pt modelId="{E8F7EC82-1B18-4EBC-B41A-834357EC49F7}" type="parTrans" cxnId="{90C6C48D-D0E2-4F7C-B168-679BBA839E0B}">
      <dgm:prSet/>
      <dgm:spPr/>
      <dgm:t>
        <a:bodyPr/>
        <a:lstStyle/>
        <a:p>
          <a:endParaRPr lang="en-US"/>
        </a:p>
      </dgm:t>
    </dgm:pt>
    <dgm:pt modelId="{BD7AF9A4-1FF4-42E1-B0AC-26BC5EEA40C2}" type="sibTrans" cxnId="{90C6C48D-D0E2-4F7C-B168-679BBA839E0B}">
      <dgm:prSet/>
      <dgm:spPr/>
      <dgm:t>
        <a:bodyPr/>
        <a:lstStyle/>
        <a:p>
          <a:endParaRPr lang="en-US"/>
        </a:p>
      </dgm:t>
    </dgm:pt>
    <dgm:pt modelId="{484490BC-8513-4F76-9C52-18055A5A992A}">
      <dgm:prSet phldrT="[Text]"/>
      <dgm:spPr/>
      <dgm:t>
        <a:bodyPr/>
        <a:lstStyle/>
        <a:p>
          <a:r>
            <a:rPr lang="ru-RU" dirty="0" smtClean="0"/>
            <a:t>Риски соответствия требованиям регулятора</a:t>
          </a:r>
          <a:endParaRPr lang="en-US" dirty="0"/>
        </a:p>
      </dgm:t>
    </dgm:pt>
    <dgm:pt modelId="{8C46A74C-D8C6-4F38-A4BC-A0EE71617E08}" type="parTrans" cxnId="{7BC72DA0-52C1-40F4-9252-9949F1AE9277}">
      <dgm:prSet/>
      <dgm:spPr/>
      <dgm:t>
        <a:bodyPr/>
        <a:lstStyle/>
        <a:p>
          <a:endParaRPr lang="en-US"/>
        </a:p>
      </dgm:t>
    </dgm:pt>
    <dgm:pt modelId="{6269ED2E-E4C6-4A99-A0BE-075AE05809A3}" type="sibTrans" cxnId="{7BC72DA0-52C1-40F4-9252-9949F1AE9277}">
      <dgm:prSet/>
      <dgm:spPr/>
      <dgm:t>
        <a:bodyPr/>
        <a:lstStyle/>
        <a:p>
          <a:endParaRPr lang="en-US"/>
        </a:p>
      </dgm:t>
    </dgm:pt>
    <dgm:pt modelId="{FF705C08-AF20-449B-8740-4B3BD93023D9}" type="pres">
      <dgm:prSet presAssocID="{69A47B4A-6F31-4C9D-AD27-BE0BBAD0AE9F}" presName="cycle" presStyleCnt="0">
        <dgm:presLayoutVars>
          <dgm:chMax val="1"/>
          <dgm:dir/>
          <dgm:animLvl val="ctr"/>
          <dgm:resizeHandles val="exact"/>
        </dgm:presLayoutVars>
      </dgm:prSet>
      <dgm:spPr/>
      <dgm:t>
        <a:bodyPr/>
        <a:lstStyle/>
        <a:p>
          <a:endParaRPr lang="en-US"/>
        </a:p>
      </dgm:t>
    </dgm:pt>
    <dgm:pt modelId="{8312DB2F-E63F-4B95-9B4F-4957DCBC363C}" type="pres">
      <dgm:prSet presAssocID="{A53DD703-DC76-44BB-99A3-7258B00F3D80}" presName="centerShape" presStyleLbl="node0" presStyleIdx="0" presStyleCnt="1"/>
      <dgm:spPr/>
      <dgm:t>
        <a:bodyPr/>
        <a:lstStyle/>
        <a:p>
          <a:endParaRPr lang="en-US"/>
        </a:p>
      </dgm:t>
    </dgm:pt>
    <dgm:pt modelId="{B33825A7-3FA2-4119-86EC-947E4DC48F19}" type="pres">
      <dgm:prSet presAssocID="{4985D635-0E63-4AAA-B493-A3EFB65A9255}" presName="parTrans" presStyleLbl="bgSibTrans2D1" presStyleIdx="0" presStyleCnt="4"/>
      <dgm:spPr/>
      <dgm:t>
        <a:bodyPr/>
        <a:lstStyle/>
        <a:p>
          <a:endParaRPr lang="en-US"/>
        </a:p>
      </dgm:t>
    </dgm:pt>
    <dgm:pt modelId="{868C8DD1-7FC1-405B-91ED-3AB861AB5587}" type="pres">
      <dgm:prSet presAssocID="{A1ABCA96-7B5A-44C4-8DE3-4B3D970F30F0}" presName="node" presStyleLbl="node1" presStyleIdx="0" presStyleCnt="4">
        <dgm:presLayoutVars>
          <dgm:bulletEnabled val="1"/>
        </dgm:presLayoutVars>
      </dgm:prSet>
      <dgm:spPr/>
      <dgm:t>
        <a:bodyPr/>
        <a:lstStyle/>
        <a:p>
          <a:endParaRPr lang="en-US"/>
        </a:p>
      </dgm:t>
    </dgm:pt>
    <dgm:pt modelId="{2B3406A4-DA3D-4377-BE6C-376D75FEBFF7}" type="pres">
      <dgm:prSet presAssocID="{91572CE5-2C2B-462B-9B79-BC7DED1D19F9}" presName="parTrans" presStyleLbl="bgSibTrans2D1" presStyleIdx="1" presStyleCnt="4"/>
      <dgm:spPr/>
      <dgm:t>
        <a:bodyPr/>
        <a:lstStyle/>
        <a:p>
          <a:endParaRPr lang="en-US"/>
        </a:p>
      </dgm:t>
    </dgm:pt>
    <dgm:pt modelId="{B3BF417F-3DE1-4A3F-AB62-9AFF2B355036}" type="pres">
      <dgm:prSet presAssocID="{7C7E4FDF-F322-45C2-8C9D-30833E7DA447}" presName="node" presStyleLbl="node1" presStyleIdx="1" presStyleCnt="4">
        <dgm:presLayoutVars>
          <dgm:bulletEnabled val="1"/>
        </dgm:presLayoutVars>
      </dgm:prSet>
      <dgm:spPr/>
      <dgm:t>
        <a:bodyPr/>
        <a:lstStyle/>
        <a:p>
          <a:endParaRPr lang="en-US"/>
        </a:p>
      </dgm:t>
    </dgm:pt>
    <dgm:pt modelId="{8399F78D-D568-4709-8204-C366173D3325}" type="pres">
      <dgm:prSet presAssocID="{E8F7EC82-1B18-4EBC-B41A-834357EC49F7}" presName="parTrans" presStyleLbl="bgSibTrans2D1" presStyleIdx="2" presStyleCnt="4"/>
      <dgm:spPr/>
      <dgm:t>
        <a:bodyPr/>
        <a:lstStyle/>
        <a:p>
          <a:endParaRPr lang="en-US"/>
        </a:p>
      </dgm:t>
    </dgm:pt>
    <dgm:pt modelId="{FD98730E-7F53-4889-A153-1EB1CAB66478}" type="pres">
      <dgm:prSet presAssocID="{F86C8D39-B1D7-46DE-9ED7-5CC1007108CF}" presName="node" presStyleLbl="node1" presStyleIdx="2" presStyleCnt="4">
        <dgm:presLayoutVars>
          <dgm:bulletEnabled val="1"/>
        </dgm:presLayoutVars>
      </dgm:prSet>
      <dgm:spPr/>
      <dgm:t>
        <a:bodyPr/>
        <a:lstStyle/>
        <a:p>
          <a:endParaRPr lang="en-US"/>
        </a:p>
      </dgm:t>
    </dgm:pt>
    <dgm:pt modelId="{C19C2FF0-0A75-4C9A-BA9F-CA5E7EBF0674}" type="pres">
      <dgm:prSet presAssocID="{8C46A74C-D8C6-4F38-A4BC-A0EE71617E08}" presName="parTrans" presStyleLbl="bgSibTrans2D1" presStyleIdx="3" presStyleCnt="4"/>
      <dgm:spPr/>
      <dgm:t>
        <a:bodyPr/>
        <a:lstStyle/>
        <a:p>
          <a:endParaRPr lang="en-US"/>
        </a:p>
      </dgm:t>
    </dgm:pt>
    <dgm:pt modelId="{27AF633D-4EDF-4A51-BD7B-C91DF1A83753}" type="pres">
      <dgm:prSet presAssocID="{484490BC-8513-4F76-9C52-18055A5A992A}" presName="node" presStyleLbl="node1" presStyleIdx="3" presStyleCnt="4">
        <dgm:presLayoutVars>
          <dgm:bulletEnabled val="1"/>
        </dgm:presLayoutVars>
      </dgm:prSet>
      <dgm:spPr/>
      <dgm:t>
        <a:bodyPr/>
        <a:lstStyle/>
        <a:p>
          <a:endParaRPr lang="en-US"/>
        </a:p>
      </dgm:t>
    </dgm:pt>
  </dgm:ptLst>
  <dgm:cxnLst>
    <dgm:cxn modelId="{B420B2D0-74D7-4918-A637-9CAE9594D52D}" type="presOf" srcId="{4985D635-0E63-4AAA-B493-A3EFB65A9255}" destId="{B33825A7-3FA2-4119-86EC-947E4DC48F19}" srcOrd="0" destOrd="0" presId="urn:microsoft.com/office/officeart/2005/8/layout/radial4"/>
    <dgm:cxn modelId="{7BC72DA0-52C1-40F4-9252-9949F1AE9277}" srcId="{A53DD703-DC76-44BB-99A3-7258B00F3D80}" destId="{484490BC-8513-4F76-9C52-18055A5A992A}" srcOrd="3" destOrd="0" parTransId="{8C46A74C-D8C6-4F38-A4BC-A0EE71617E08}" sibTransId="{6269ED2E-E4C6-4A99-A0BE-075AE05809A3}"/>
    <dgm:cxn modelId="{3095846C-4576-48F4-B0F3-3E47C67F6D03}" type="presOf" srcId="{8C46A74C-D8C6-4F38-A4BC-A0EE71617E08}" destId="{C19C2FF0-0A75-4C9A-BA9F-CA5E7EBF0674}" srcOrd="0" destOrd="0" presId="urn:microsoft.com/office/officeart/2005/8/layout/radial4"/>
    <dgm:cxn modelId="{EDEDFE08-9961-40EA-AC6D-FF37F816DD4F}" type="presOf" srcId="{A1ABCA96-7B5A-44C4-8DE3-4B3D970F30F0}" destId="{868C8DD1-7FC1-405B-91ED-3AB861AB5587}" srcOrd="0" destOrd="0" presId="urn:microsoft.com/office/officeart/2005/8/layout/radial4"/>
    <dgm:cxn modelId="{711A0D43-3F78-4239-AEA1-9E49A429C80C}" srcId="{A53DD703-DC76-44BB-99A3-7258B00F3D80}" destId="{7C7E4FDF-F322-45C2-8C9D-30833E7DA447}" srcOrd="1" destOrd="0" parTransId="{91572CE5-2C2B-462B-9B79-BC7DED1D19F9}" sibTransId="{32263EA7-E67D-42AD-9B51-0BC9BB8DEFD8}"/>
    <dgm:cxn modelId="{E144BAC4-45C5-4D71-BAE0-0A8F55EA7443}" type="presOf" srcId="{E8F7EC82-1B18-4EBC-B41A-834357EC49F7}" destId="{8399F78D-D568-4709-8204-C366173D3325}" srcOrd="0" destOrd="0" presId="urn:microsoft.com/office/officeart/2005/8/layout/radial4"/>
    <dgm:cxn modelId="{22BBC0E3-4ACA-42AB-ACFF-1551D930279E}" type="presOf" srcId="{91572CE5-2C2B-462B-9B79-BC7DED1D19F9}" destId="{2B3406A4-DA3D-4377-BE6C-376D75FEBFF7}" srcOrd="0" destOrd="0" presId="urn:microsoft.com/office/officeart/2005/8/layout/radial4"/>
    <dgm:cxn modelId="{5DDF326B-9241-4C1A-BF85-1D5E3F1C1427}" type="presOf" srcId="{484490BC-8513-4F76-9C52-18055A5A992A}" destId="{27AF633D-4EDF-4A51-BD7B-C91DF1A83753}" srcOrd="0" destOrd="0" presId="urn:microsoft.com/office/officeart/2005/8/layout/radial4"/>
    <dgm:cxn modelId="{04346C17-273F-4E38-96B9-570C8702421A}" type="presOf" srcId="{69A47B4A-6F31-4C9D-AD27-BE0BBAD0AE9F}" destId="{FF705C08-AF20-449B-8740-4B3BD93023D9}" srcOrd="0" destOrd="0" presId="urn:microsoft.com/office/officeart/2005/8/layout/radial4"/>
    <dgm:cxn modelId="{629F5CBB-7CF8-4130-B2E8-03F8ADF220CE}" srcId="{69A47B4A-6F31-4C9D-AD27-BE0BBAD0AE9F}" destId="{A53DD703-DC76-44BB-99A3-7258B00F3D80}" srcOrd="0" destOrd="0" parTransId="{C8730AA8-A414-4FC2-9A21-9A84C078ED0A}" sibTransId="{61B532BA-32B2-4F39-A62B-93B0D7C11091}"/>
    <dgm:cxn modelId="{5E92F2FB-5944-4F73-B343-E446AC43E5AD}" srcId="{A53DD703-DC76-44BB-99A3-7258B00F3D80}" destId="{A1ABCA96-7B5A-44C4-8DE3-4B3D970F30F0}" srcOrd="0" destOrd="0" parTransId="{4985D635-0E63-4AAA-B493-A3EFB65A9255}" sibTransId="{24969DBD-EC25-479B-B4CB-F8E56F6B5866}"/>
    <dgm:cxn modelId="{771EB616-D973-4E1E-92CB-82F087E38C2B}" type="presOf" srcId="{7C7E4FDF-F322-45C2-8C9D-30833E7DA447}" destId="{B3BF417F-3DE1-4A3F-AB62-9AFF2B355036}" srcOrd="0" destOrd="0" presId="urn:microsoft.com/office/officeart/2005/8/layout/radial4"/>
    <dgm:cxn modelId="{2BA504C3-81CB-4BE2-B299-6CBA25F20BB2}" type="presOf" srcId="{A53DD703-DC76-44BB-99A3-7258B00F3D80}" destId="{8312DB2F-E63F-4B95-9B4F-4957DCBC363C}" srcOrd="0" destOrd="0" presId="urn:microsoft.com/office/officeart/2005/8/layout/radial4"/>
    <dgm:cxn modelId="{90C6C48D-D0E2-4F7C-B168-679BBA839E0B}" srcId="{A53DD703-DC76-44BB-99A3-7258B00F3D80}" destId="{F86C8D39-B1D7-46DE-9ED7-5CC1007108CF}" srcOrd="2" destOrd="0" parTransId="{E8F7EC82-1B18-4EBC-B41A-834357EC49F7}" sibTransId="{BD7AF9A4-1FF4-42E1-B0AC-26BC5EEA40C2}"/>
    <dgm:cxn modelId="{EE7C78B3-266D-4420-8305-9857B08AEB09}" type="presOf" srcId="{F86C8D39-B1D7-46DE-9ED7-5CC1007108CF}" destId="{FD98730E-7F53-4889-A153-1EB1CAB66478}" srcOrd="0" destOrd="0" presId="urn:microsoft.com/office/officeart/2005/8/layout/radial4"/>
    <dgm:cxn modelId="{675CF7FD-5EC3-416B-88D6-53EA867ABAE5}" type="presParOf" srcId="{FF705C08-AF20-449B-8740-4B3BD93023D9}" destId="{8312DB2F-E63F-4B95-9B4F-4957DCBC363C}" srcOrd="0" destOrd="0" presId="urn:microsoft.com/office/officeart/2005/8/layout/radial4"/>
    <dgm:cxn modelId="{F68374C0-1577-4557-9232-859F660979B7}" type="presParOf" srcId="{FF705C08-AF20-449B-8740-4B3BD93023D9}" destId="{B33825A7-3FA2-4119-86EC-947E4DC48F19}" srcOrd="1" destOrd="0" presId="urn:microsoft.com/office/officeart/2005/8/layout/radial4"/>
    <dgm:cxn modelId="{DA823A22-E771-460E-9DCB-CCA491327CAE}" type="presParOf" srcId="{FF705C08-AF20-449B-8740-4B3BD93023D9}" destId="{868C8DD1-7FC1-405B-91ED-3AB861AB5587}" srcOrd="2" destOrd="0" presId="urn:microsoft.com/office/officeart/2005/8/layout/radial4"/>
    <dgm:cxn modelId="{E7F874F1-5344-489D-BF66-DDC91E77D224}" type="presParOf" srcId="{FF705C08-AF20-449B-8740-4B3BD93023D9}" destId="{2B3406A4-DA3D-4377-BE6C-376D75FEBFF7}" srcOrd="3" destOrd="0" presId="urn:microsoft.com/office/officeart/2005/8/layout/radial4"/>
    <dgm:cxn modelId="{183E743E-C504-44FF-B059-3EEFD5A413B2}" type="presParOf" srcId="{FF705C08-AF20-449B-8740-4B3BD93023D9}" destId="{B3BF417F-3DE1-4A3F-AB62-9AFF2B355036}" srcOrd="4" destOrd="0" presId="urn:microsoft.com/office/officeart/2005/8/layout/radial4"/>
    <dgm:cxn modelId="{320843E6-3E7C-42C3-9985-177812E4F051}" type="presParOf" srcId="{FF705C08-AF20-449B-8740-4B3BD93023D9}" destId="{8399F78D-D568-4709-8204-C366173D3325}" srcOrd="5" destOrd="0" presId="urn:microsoft.com/office/officeart/2005/8/layout/radial4"/>
    <dgm:cxn modelId="{5BAFA34A-298F-4DA2-8F7B-44F97D86DE61}" type="presParOf" srcId="{FF705C08-AF20-449B-8740-4B3BD93023D9}" destId="{FD98730E-7F53-4889-A153-1EB1CAB66478}" srcOrd="6" destOrd="0" presId="urn:microsoft.com/office/officeart/2005/8/layout/radial4"/>
    <dgm:cxn modelId="{82BAE7E0-98AD-415B-9EE5-8B6A5811C0B4}" type="presParOf" srcId="{FF705C08-AF20-449B-8740-4B3BD93023D9}" destId="{C19C2FF0-0A75-4C9A-BA9F-CA5E7EBF0674}" srcOrd="7" destOrd="0" presId="urn:microsoft.com/office/officeart/2005/8/layout/radial4"/>
    <dgm:cxn modelId="{F8E7C8AE-40BA-44AB-9F37-F05639367041}" type="presParOf" srcId="{FF705C08-AF20-449B-8740-4B3BD93023D9}" destId="{27AF633D-4EDF-4A51-BD7B-C91DF1A83753}"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2DB2F-E63F-4B95-9B4F-4957DCBC363C}">
      <dsp:nvSpPr>
        <dsp:cNvPr id="0" name=""/>
        <dsp:cNvSpPr/>
      </dsp:nvSpPr>
      <dsp:spPr>
        <a:xfrm>
          <a:off x="2439067" y="2730851"/>
          <a:ext cx="1804242" cy="18042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ru-RU" sz="1600" kern="1200" dirty="0" smtClean="0"/>
            <a:t>Вопросы безопасности</a:t>
          </a:r>
          <a:endParaRPr lang="en-US" sz="1600" kern="1200" dirty="0"/>
        </a:p>
      </dsp:txBody>
      <dsp:txXfrm>
        <a:off x="2703292" y="2995076"/>
        <a:ext cx="1275792" cy="1275792"/>
      </dsp:txXfrm>
    </dsp:sp>
    <dsp:sp modelId="{B33825A7-3FA2-4119-86EC-947E4DC48F19}">
      <dsp:nvSpPr>
        <dsp:cNvPr id="0" name=""/>
        <dsp:cNvSpPr/>
      </dsp:nvSpPr>
      <dsp:spPr>
        <a:xfrm rot="11700000">
          <a:off x="831274" y="2914583"/>
          <a:ext cx="1576754" cy="514208"/>
        </a:xfrm>
        <a:prstGeom prst="lef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68C8DD1-7FC1-405B-91ED-3AB861AB5587}">
      <dsp:nvSpPr>
        <dsp:cNvPr id="0" name=""/>
        <dsp:cNvSpPr/>
      </dsp:nvSpPr>
      <dsp:spPr>
        <a:xfrm>
          <a:off x="1122" y="2282029"/>
          <a:ext cx="1714029" cy="1371223"/>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ru-RU" sz="1900" kern="1200" dirty="0" smtClean="0"/>
            <a:t>Архитектурное отличие от продуктов </a:t>
          </a:r>
          <a:br>
            <a:rPr lang="ru-RU" sz="1900" kern="1200" dirty="0" smtClean="0"/>
          </a:br>
          <a:r>
            <a:rPr lang="ru-RU" sz="1900" kern="1200" dirty="0" smtClean="0"/>
            <a:t>«в коробке»</a:t>
          </a:r>
          <a:endParaRPr lang="en-US" sz="1900" kern="1200" dirty="0"/>
        </a:p>
      </dsp:txBody>
      <dsp:txXfrm>
        <a:off x="41284" y="2322191"/>
        <a:ext cx="1633705" cy="1290899"/>
      </dsp:txXfrm>
    </dsp:sp>
    <dsp:sp modelId="{2B3406A4-DA3D-4377-BE6C-376D75FEBFF7}">
      <dsp:nvSpPr>
        <dsp:cNvPr id="0" name=""/>
        <dsp:cNvSpPr/>
      </dsp:nvSpPr>
      <dsp:spPr>
        <a:xfrm rot="14700000">
          <a:off x="1799593" y="1760585"/>
          <a:ext cx="1576754" cy="514208"/>
        </a:xfrm>
        <a:prstGeom prst="leftArrow">
          <a:avLst>
            <a:gd name="adj1" fmla="val 60000"/>
            <a:gd name="adj2" fmla="val 50000"/>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3BF417F-3DE1-4A3F-AB62-9AFF2B355036}">
      <dsp:nvSpPr>
        <dsp:cNvPr id="0" name=""/>
        <dsp:cNvSpPr/>
      </dsp:nvSpPr>
      <dsp:spPr>
        <a:xfrm>
          <a:off x="1397772" y="617566"/>
          <a:ext cx="1714029" cy="1371223"/>
        </a:xfrm>
        <a:prstGeom prst="roundRect">
          <a:avLst>
            <a:gd name="adj" fmla="val 10000"/>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ru-RU" sz="1900" kern="1200" dirty="0" smtClean="0"/>
            <a:t>Различные уровни защиты у провайдеров</a:t>
          </a:r>
          <a:endParaRPr lang="en-US" sz="1900" kern="1200" dirty="0"/>
        </a:p>
      </dsp:txBody>
      <dsp:txXfrm>
        <a:off x="1437934" y="657728"/>
        <a:ext cx="1633705" cy="1290899"/>
      </dsp:txXfrm>
    </dsp:sp>
    <dsp:sp modelId="{8399F78D-D568-4709-8204-C366173D3325}">
      <dsp:nvSpPr>
        <dsp:cNvPr id="0" name=""/>
        <dsp:cNvSpPr/>
      </dsp:nvSpPr>
      <dsp:spPr>
        <a:xfrm rot="17700000">
          <a:off x="3306030" y="1760585"/>
          <a:ext cx="1576754" cy="514208"/>
        </a:xfrm>
        <a:prstGeom prst="leftArrow">
          <a:avLst>
            <a:gd name="adj1" fmla="val 60000"/>
            <a:gd name="adj2" fmla="val 50000"/>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D98730E-7F53-4889-A153-1EB1CAB66478}">
      <dsp:nvSpPr>
        <dsp:cNvPr id="0" name=""/>
        <dsp:cNvSpPr/>
      </dsp:nvSpPr>
      <dsp:spPr>
        <a:xfrm>
          <a:off x="3570575" y="617566"/>
          <a:ext cx="1714029" cy="1371223"/>
        </a:xfrm>
        <a:prstGeom prst="roundRect">
          <a:avLst>
            <a:gd name="adj" fmla="val 10000"/>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ru-RU" sz="1900" kern="1200" dirty="0" smtClean="0"/>
            <a:t>Проблемы доверия и контроля</a:t>
          </a:r>
          <a:endParaRPr lang="en-US" sz="1900" kern="1200" dirty="0"/>
        </a:p>
      </dsp:txBody>
      <dsp:txXfrm>
        <a:off x="3610737" y="657728"/>
        <a:ext cx="1633705" cy="1290899"/>
      </dsp:txXfrm>
    </dsp:sp>
    <dsp:sp modelId="{C19C2FF0-0A75-4C9A-BA9F-CA5E7EBF0674}">
      <dsp:nvSpPr>
        <dsp:cNvPr id="0" name=""/>
        <dsp:cNvSpPr/>
      </dsp:nvSpPr>
      <dsp:spPr>
        <a:xfrm rot="20700000">
          <a:off x="4274349" y="2914583"/>
          <a:ext cx="1576754" cy="514208"/>
        </a:xfrm>
        <a:prstGeom prst="leftArrow">
          <a:avLst>
            <a:gd name="adj1" fmla="val 60000"/>
            <a:gd name="adj2" fmla="val 5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7AF633D-4EDF-4A51-BD7B-C91DF1A83753}">
      <dsp:nvSpPr>
        <dsp:cNvPr id="0" name=""/>
        <dsp:cNvSpPr/>
      </dsp:nvSpPr>
      <dsp:spPr>
        <a:xfrm>
          <a:off x="4967225" y="2282029"/>
          <a:ext cx="1714029" cy="1371223"/>
        </a:xfrm>
        <a:prstGeom prst="roundRect">
          <a:avLst>
            <a:gd name="adj" fmla="val 1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ru-RU" sz="1900" kern="1200" dirty="0" smtClean="0"/>
            <a:t>Риски соответствия требованиям регулятора</a:t>
          </a:r>
          <a:endParaRPr lang="en-US" sz="1900" kern="1200" dirty="0"/>
        </a:p>
      </dsp:txBody>
      <dsp:txXfrm>
        <a:off x="5007387" y="2322191"/>
        <a:ext cx="1633705" cy="129089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737313-B731-4D5C-964A-69C3948EF642}" type="datetimeFigureOut">
              <a:rPr lang="en-US" smtClean="0"/>
              <a:t>12/13/2011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33FA0-D9A5-4585-9558-2DDA3947F6EB}" type="slidenum">
              <a:rPr lang="en-US" smtClean="0"/>
              <a:t>‹#›</a:t>
            </a:fld>
            <a:endParaRPr lang="en-US"/>
          </a:p>
        </p:txBody>
      </p:sp>
    </p:spTree>
    <p:extLst>
      <p:ext uri="{BB962C8B-B14F-4D97-AF65-F5344CB8AC3E}">
        <p14:creationId xmlns:p14="http://schemas.microsoft.com/office/powerpoint/2010/main" val="3689213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smtClean="0"/>
              <a:t>Большие отличия</a:t>
            </a:r>
            <a:r>
              <a:rPr lang="ru-RU" baseline="0" dirty="0" smtClean="0"/>
              <a:t> в архитектуре от привычного коробочного ПО</a:t>
            </a:r>
          </a:p>
          <a:p>
            <a:pPr marL="0" indent="0">
              <a:buNone/>
            </a:pPr>
            <a:endParaRPr lang="ru-RU" baseline="0" dirty="0" smtClean="0"/>
          </a:p>
          <a:p>
            <a:pPr marL="0" indent="0">
              <a:buNone/>
            </a:pPr>
            <a:r>
              <a:rPr lang="ru-RU" baseline="0" dirty="0" smtClean="0"/>
              <a:t>Многие привычные средства не применимы</a:t>
            </a:r>
          </a:p>
          <a:p>
            <a:pPr marL="0" indent="0">
              <a:buNone/>
            </a:pPr>
            <a:endParaRPr lang="ru-RU" baseline="0" dirty="0" smtClean="0"/>
          </a:p>
          <a:p>
            <a:pPr marL="0" indent="0">
              <a:buNone/>
            </a:pPr>
            <a:r>
              <a:rPr lang="ru-RU" baseline="0" dirty="0" smtClean="0"/>
              <a:t>Размытость термина «Облако»</a:t>
            </a:r>
          </a:p>
          <a:p>
            <a:pPr marL="0" indent="0">
              <a:buNone/>
            </a:pPr>
            <a:endParaRPr lang="ru-RU" baseline="0" dirty="0" smtClean="0"/>
          </a:p>
          <a:p>
            <a:pPr marL="0" indent="0">
              <a:buNone/>
            </a:pPr>
            <a:r>
              <a:rPr lang="ru-RU" baseline="0" dirty="0" smtClean="0"/>
              <a:t>Разные варианты ИБ </a:t>
            </a:r>
            <a:r>
              <a:rPr lang="ru-RU" baseline="0" dirty="0" smtClean="0"/>
              <a:t>свойств </a:t>
            </a:r>
            <a:r>
              <a:rPr lang="ru-RU" baseline="0" dirty="0" smtClean="0"/>
              <a:t>облаков у разных провайдеров</a:t>
            </a:r>
            <a:endParaRPr lang="en-US" dirty="0"/>
          </a:p>
        </p:txBody>
      </p:sp>
      <p:sp>
        <p:nvSpPr>
          <p:cNvPr id="4" name="Slide Number Placeholder 3"/>
          <p:cNvSpPr>
            <a:spLocks noGrp="1"/>
          </p:cNvSpPr>
          <p:nvPr>
            <p:ph type="sldNum" sz="quarter" idx="10"/>
          </p:nvPr>
        </p:nvSpPr>
        <p:spPr/>
        <p:txBody>
          <a:bodyPr/>
          <a:lstStyle/>
          <a:p>
            <a:fld id="{55D33FA0-D9A5-4585-9558-2DDA3947F6EB}" type="slidenum">
              <a:rPr lang="en-US" smtClean="0"/>
              <a:t>5</a:t>
            </a:fld>
            <a:endParaRPr lang="en-US"/>
          </a:p>
        </p:txBody>
      </p:sp>
    </p:spTree>
    <p:extLst>
      <p:ext uri="{BB962C8B-B14F-4D97-AF65-F5344CB8AC3E}">
        <p14:creationId xmlns:p14="http://schemas.microsoft.com/office/powerpoint/2010/main" val="1979563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smtClean="0"/>
              <a:t>Для повышения отказоустойчивости применяется размещении</a:t>
            </a:r>
            <a:r>
              <a:rPr lang="ru-RU" b="1" baseline="0" dirty="0" smtClean="0"/>
              <a:t> реплик ролей разных </a:t>
            </a:r>
            <a:r>
              <a:rPr lang="en-US" b="1" baseline="0" dirty="0" smtClean="0"/>
              <a:t>fault domain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infrastructure of each Windows Azure data center is notionally divided into multiple sections known as fault domains. These sections of the infrastructure (which are not necessarily individual servers or server racks) are designed in such a way that a failure of one fault domain is extremely unlikely to affect any other fault domain. When you deploy a service, for additional reliability the Fabric Controller automatically locates the roles in at least two different fault domains so that a failure in one domain will not affect all instances of your service.</a:t>
            </a:r>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rPr>
              <a:t>Key Point</a:t>
            </a:r>
            <a:r>
              <a:rPr lang="en-US" b="1" baseline="0" dirty="0" smtClean="0">
                <a:latin typeface="Arial" charset="0"/>
              </a:rPr>
              <a:t> </a:t>
            </a:r>
            <a:r>
              <a:rPr lang="en-US" b="0" baseline="0" dirty="0" smtClean="0">
                <a:latin typeface="Arial" charset="0"/>
              </a:rPr>
              <a:t>– Microsoft uses in Windows Azure the same proven, industry-leading process for developing secure software used </a:t>
            </a:r>
            <a:r>
              <a:rPr lang="en-US" b="0" baseline="0" dirty="0" err="1" smtClean="0">
                <a:latin typeface="Arial" charset="0"/>
              </a:rPr>
              <a:t>succesfully</a:t>
            </a:r>
            <a:r>
              <a:rPr lang="en-US" b="0" baseline="0" dirty="0" smtClean="0">
                <a:latin typeface="Arial" charset="0"/>
              </a:rPr>
              <a:t> in products like Windows 7 and SQL Server.</a:t>
            </a:r>
            <a:endParaRPr lang="en-US" b="1" dirty="0" smtClean="0">
              <a:latin typeface="Arial" charset="0"/>
            </a:endParaRPr>
          </a:p>
          <a:p>
            <a:endParaRPr lang="en-US" dirty="0" smtClean="0">
              <a:latin typeface="Arial" charset="0"/>
            </a:endParaRPr>
          </a:p>
          <a:p>
            <a:r>
              <a:rPr lang="en-US" dirty="0" smtClean="0">
                <a:latin typeface="Arial" charset="0"/>
              </a:rPr>
              <a:t>Development groups within Microsoft use the SDL to address systematically the security threats that may be inherent in their software products. The SDL is a set of processes and tools designed to reduce the number and severity of vulnerabilities in software products. It encompasses education of development personnel, secure development processes, and accountability of individuals and product teams for building consistently more secure software. </a:t>
            </a:r>
          </a:p>
          <a:p>
            <a:endParaRPr lang="en-US" dirty="0" smtClean="0">
              <a:latin typeface="Arial" charset="0"/>
            </a:endParaRPr>
          </a:p>
          <a:p>
            <a:r>
              <a:rPr lang="en-US" dirty="0" smtClean="0">
                <a:latin typeface="Arial" charset="0"/>
              </a:rPr>
              <a:t>The Microsoft Security Development Lifecycle (SDL) applies equally to Microsoft online services as it applies to Microsoft software packages such as Windows 7 or Microsoft SQL Server. Microsoft requires that the SDL be followed for any Microsoft-developed software deployed on Windows Azure. The SDL addresses security threats throughout the development process by means that include threat modeling during the design process; following development best practices and code security standards during coding; and requiring various tools for testing and verification before deployment. These proactive checks during development make software less vulnerable to potential threats after release, and the SDL provides a structured and consistent methodology with which to apply them. These methodologies, which are supported by an executive commitment to security, have helped Microsoft develop more secure software. </a:t>
            </a:r>
            <a:endParaRPr lang="en-US" dirty="0" smtClean="0">
              <a:latin typeface="Trebuchet MS" pitchFamily="34" charset="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 Point</a:t>
            </a:r>
            <a:r>
              <a:rPr lang="en-US" b="0" dirty="0" smtClean="0"/>
              <a:t> – Applications</a:t>
            </a:r>
            <a:r>
              <a:rPr lang="en-US" b="0" baseline="0" dirty="0" smtClean="0"/>
              <a:t> using claims-based identity can be hosted on-premises or in the cloud without changes. Cloud applications are able use credentials from on-premises Active Directory </a:t>
            </a:r>
            <a:r>
              <a:rPr lang="en-US" b="0" baseline="0" dirty="0" err="1" smtClean="0"/>
              <a:t>directory</a:t>
            </a:r>
            <a:r>
              <a:rPr lang="en-US" b="0" baseline="0" dirty="0" smtClean="0"/>
              <a:t> services, other compatible enterprise directories, as well as popular Internet identity providers.</a:t>
            </a:r>
          </a:p>
          <a:p>
            <a:endParaRPr lang="en-US" b="0" baseline="0" dirty="0" smtClean="0"/>
          </a:p>
          <a:p>
            <a:r>
              <a:rPr lang="en-US" dirty="0" smtClean="0">
                <a:latin typeface="Arial" charset="0"/>
              </a:rPr>
              <a:t>Today, developers face a common challenge: To provide authorized users, clients and systems with access to the data they require at any time, from any technology, in any location, while meeting basic security requirements for confidentiality, availability and integrity. At first glance, cloud computing technology might seem inappropriate or poorly suited to meet such rigorous standards: Developers seek to restrict access to data that exists in a comparatively uncontrolled environment (cloud), and that data may be co-mingled with resources that are owned by someone else. Those concerns, while legitimate, can be effectively addressed by using claims-based identity. </a:t>
            </a:r>
          </a:p>
          <a:p>
            <a:endParaRPr lang="en-US" dirty="0" smtClean="0">
              <a:latin typeface="Arial" charset="0"/>
            </a:endParaRPr>
          </a:p>
          <a:p>
            <a:r>
              <a:rPr lang="en-US" dirty="0" smtClean="0">
                <a:latin typeface="Arial" charset="0"/>
              </a:rPr>
              <a:t>Claims-based identity, an approach to authentication and access management based on open protocols, is an access control strategy that is consistently applied across the full range of Microsoft product and services. One of the key properties of claims-based identity is that it reduces infrastructure dependencies because applications protected with claims-based identity can be hosted on-premises or in the cloud without changes. Applications targeting Windows Azure can take advantage of the same developer tools, identity management features and services that are available to their on-premises counterparts. </a:t>
            </a:r>
          </a:p>
          <a:p>
            <a:endParaRPr lang="en-US" dirty="0" smtClean="0">
              <a:latin typeface="Arial" charset="0"/>
            </a:endParaRPr>
          </a:p>
          <a:p>
            <a:r>
              <a:rPr lang="en-US" dirty="0" smtClean="0">
                <a:latin typeface="Arial" charset="0"/>
              </a:rPr>
              <a:t>By using  supporting, industry standards like WS-Federation and SAML 2.0, applications using Windows Azure </a:t>
            </a:r>
            <a:r>
              <a:rPr lang="en-US" dirty="0" err="1" smtClean="0">
                <a:latin typeface="Arial" charset="0"/>
              </a:rPr>
              <a:t>AppFabric</a:t>
            </a:r>
            <a:r>
              <a:rPr lang="en-US" dirty="0" smtClean="0">
                <a:latin typeface="Arial" charset="0"/>
              </a:rPr>
              <a:t> can consume identities and claims from all major enterprise identity providers such as Active Directory, as well as </a:t>
            </a:r>
            <a:r>
              <a:rPr lang="en-US" dirty="0" smtClean="0"/>
              <a:t>popular web identity providers including Windows Live ID, Google, Yahoo, and Facebook.</a:t>
            </a:r>
            <a:r>
              <a:rPr lang="en-US" baseline="0" dirty="0" smtClean="0"/>
              <a:t> On the application side, Azure integrates with </a:t>
            </a:r>
            <a:r>
              <a:rPr lang="en-US" dirty="0" smtClean="0"/>
              <a:t>Windows Identity Foundation (WIF) and tooling so developers can build applications that can be hosted on premises and on the cloud without changes.</a:t>
            </a:r>
          </a:p>
          <a:p>
            <a:endParaRPr lang="en-US" dirty="0" smtClean="0"/>
          </a:p>
          <a:p>
            <a:r>
              <a:rPr lang="en-US" sz="2000" kern="1200" dirty="0" smtClean="0">
                <a:solidFill>
                  <a:schemeClr val="tx1"/>
                </a:solidFill>
                <a:effectLst/>
                <a:latin typeface="+mn-lt"/>
                <a:ea typeface="+mn-ea"/>
                <a:cs typeface="+mn-cs"/>
              </a:rPr>
              <a:t>With claims-based identity, identity providers (</a:t>
            </a:r>
            <a:r>
              <a:rPr lang="en-US" sz="2000" kern="1200" dirty="0" err="1" smtClean="0">
                <a:solidFill>
                  <a:schemeClr val="tx1"/>
                </a:solidFill>
                <a:effectLst/>
                <a:latin typeface="+mn-lt"/>
                <a:ea typeface="+mn-ea"/>
                <a:cs typeface="+mn-cs"/>
              </a:rPr>
              <a:t>IdPs</a:t>
            </a:r>
            <a:r>
              <a:rPr lang="en-US" sz="2000" kern="1200" dirty="0" smtClean="0">
                <a:solidFill>
                  <a:schemeClr val="tx1"/>
                </a:solidFill>
                <a:effectLst/>
                <a:latin typeface="+mn-lt"/>
                <a:ea typeface="+mn-ea"/>
                <a:cs typeface="+mn-cs"/>
              </a:rPr>
              <a:t>) trusted by the Windows Azure </a:t>
            </a:r>
            <a:r>
              <a:rPr lang="en-US" sz="2000" kern="1200" dirty="0" err="1" smtClean="0">
                <a:solidFill>
                  <a:schemeClr val="tx1"/>
                </a:solidFill>
                <a:effectLst/>
                <a:latin typeface="+mn-lt"/>
                <a:ea typeface="+mn-ea"/>
                <a:cs typeface="+mn-cs"/>
              </a:rPr>
              <a:t>AppFabric</a:t>
            </a:r>
            <a:r>
              <a:rPr lang="en-US" sz="2000" kern="1200" baseline="0" dirty="0" smtClean="0">
                <a:solidFill>
                  <a:schemeClr val="tx1"/>
                </a:solidFill>
                <a:effectLst/>
                <a:latin typeface="+mn-lt"/>
                <a:ea typeface="+mn-ea"/>
                <a:cs typeface="+mn-cs"/>
              </a:rPr>
              <a:t> A</a:t>
            </a:r>
            <a:r>
              <a:rPr lang="en-US" sz="2000" kern="1200" dirty="0" smtClean="0">
                <a:solidFill>
                  <a:schemeClr val="tx1"/>
                </a:solidFill>
                <a:effectLst/>
                <a:latin typeface="+mn-lt"/>
                <a:ea typeface="+mn-ea"/>
                <a:cs typeface="+mn-cs"/>
              </a:rPr>
              <a:t>ccess Control Service (ACS) issue signed tokens containing the identity of their authenticated users, as well as “claims” (assertions) about those users. The application, which trusts ACS, then relies on ACS to validate the token and the authenticated state of the user, as well as to map incoming claims from the </a:t>
            </a:r>
            <a:r>
              <a:rPr lang="en-US" sz="2000" kern="1200" dirty="0" err="1" smtClean="0">
                <a:solidFill>
                  <a:schemeClr val="tx1"/>
                </a:solidFill>
                <a:effectLst/>
                <a:latin typeface="+mn-lt"/>
                <a:ea typeface="+mn-ea"/>
                <a:cs typeface="+mn-cs"/>
              </a:rPr>
              <a:t>IdPs</a:t>
            </a:r>
            <a:r>
              <a:rPr lang="en-US" sz="2000" kern="1200" dirty="0" smtClean="0">
                <a:solidFill>
                  <a:schemeClr val="tx1"/>
                </a:solidFill>
                <a:effectLst/>
                <a:latin typeface="+mn-lt"/>
                <a:ea typeface="+mn-ea"/>
                <a:cs typeface="+mn-cs"/>
              </a:rPr>
              <a:t> to claims useful to the application. This model completely abstracts the workings of the identity provider, allowing applications to be agnostic in terms of which identity provider is used, and how it authenticates. It also allows a variety of incoming claims from the various </a:t>
            </a:r>
            <a:r>
              <a:rPr lang="en-US" sz="2000" kern="1200" dirty="0" err="1" smtClean="0">
                <a:solidFill>
                  <a:schemeClr val="tx1"/>
                </a:solidFill>
                <a:effectLst/>
                <a:latin typeface="+mn-lt"/>
                <a:ea typeface="+mn-ea"/>
                <a:cs typeface="+mn-cs"/>
              </a:rPr>
              <a:t>IdPs</a:t>
            </a:r>
            <a:r>
              <a:rPr lang="en-US" sz="2000" kern="1200" dirty="0" smtClean="0">
                <a:solidFill>
                  <a:schemeClr val="tx1"/>
                </a:solidFill>
                <a:effectLst/>
                <a:latin typeface="+mn-lt"/>
                <a:ea typeface="+mn-ea"/>
                <a:cs typeface="+mn-cs"/>
              </a:rPr>
              <a:t> to be transformed and normalized by ACS to a single set of claims that the application requires.  Yet because the application trusts ACS, and ACS trusts the </a:t>
            </a:r>
            <a:r>
              <a:rPr lang="en-US" sz="2000" kern="1200" dirty="0" err="1" smtClean="0">
                <a:solidFill>
                  <a:schemeClr val="tx1"/>
                </a:solidFill>
                <a:effectLst/>
                <a:latin typeface="+mn-lt"/>
                <a:ea typeface="+mn-ea"/>
                <a:cs typeface="+mn-cs"/>
              </a:rPr>
              <a:t>IdP</a:t>
            </a:r>
            <a:r>
              <a:rPr lang="en-US" sz="2000" kern="1200" dirty="0" smtClean="0">
                <a:solidFill>
                  <a:schemeClr val="tx1"/>
                </a:solidFill>
                <a:effectLst/>
                <a:latin typeface="+mn-lt"/>
                <a:ea typeface="+mn-ea"/>
                <a:cs typeface="+mn-cs"/>
              </a:rPr>
              <a:t>, the resulting security tokens that arrive at the application (which can use Windows Identity Foundation to make it very easy to deal with these incoming tokens) can be proven cryptographically to contain reliable access control information that the application then uses as part of its internal logic. This powerful abstraction allows an application to continue to run unchanged even when the surrounding security environment is changing rapidly.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b="1" dirty="0" smtClean="0">
                <a:latin typeface="Arial" charset="0"/>
              </a:rPr>
              <a:t>Key Point – </a:t>
            </a:r>
            <a:r>
              <a:rPr lang="en-US" dirty="0" smtClean="0">
                <a:latin typeface="Arial" charset="0"/>
              </a:rPr>
              <a:t>Data stored in Windows Azure Storage Service is physically replicated in three separate physical nodes for high availability.</a:t>
            </a:r>
            <a:endParaRPr lang="en-US" b="1" dirty="0" smtClean="0">
              <a:latin typeface="Arial" charset="0"/>
            </a:endParaRPr>
          </a:p>
          <a:p>
            <a:pPr defTabSz="897301" eaLnBrk="0" fontAlgn="base" hangingPunct="0">
              <a:spcBef>
                <a:spcPct val="30000"/>
              </a:spcBef>
              <a:spcAft>
                <a:spcPct val="0"/>
              </a:spcAft>
              <a:defRPr/>
            </a:pPr>
            <a:endParaRPr lang="en-US" dirty="0" smtClean="0">
              <a:latin typeface="Arial" charset="0"/>
            </a:endParaRPr>
          </a:p>
          <a:p>
            <a:pPr defTabSz="897301" eaLnBrk="0" fontAlgn="base" hangingPunct="0">
              <a:spcBef>
                <a:spcPct val="30000"/>
              </a:spcBef>
              <a:spcAft>
                <a:spcPct val="0"/>
              </a:spcAft>
              <a:defRPr/>
            </a:pPr>
            <a:r>
              <a:rPr lang="en-US" dirty="0" smtClean="0">
                <a:latin typeface="Arial" charset="0"/>
              </a:rPr>
              <a:t>Data is replicated within Windows Azure Storage Service to three separate nodes within the Windows Azure fabric to minimize the impact of hardware failures. In case of physical failure affecting one or even two nodes, data is still available from the third one.</a:t>
            </a:r>
          </a:p>
          <a:p>
            <a:pPr defTabSz="897301" eaLnBrk="0" fontAlgn="base" hangingPunct="0">
              <a:spcBef>
                <a:spcPct val="30000"/>
              </a:spcBef>
              <a:spcAft>
                <a:spcPct val="0"/>
              </a:spcAft>
              <a:defRPr/>
            </a:pPr>
            <a:endParaRPr lang="en-US" dirty="0" smtClean="0">
              <a:latin typeface="Arial" charset="0"/>
            </a:endParaRPr>
          </a:p>
          <a:p>
            <a:pPr defTabSz="897301" eaLnBrk="0" fontAlgn="base" hangingPunct="0">
              <a:spcBef>
                <a:spcPct val="30000"/>
              </a:spcBef>
              <a:spcAft>
                <a:spcPct val="0"/>
              </a:spcAft>
              <a:defRPr/>
            </a:pPr>
            <a:r>
              <a:rPr lang="en-US" dirty="0" smtClean="0">
                <a:latin typeface="Arial" charset="0"/>
              </a:rPr>
              <a:t>Customers of Windows Azure can also  write customized applications running on Windows Azure Compute nodes to extract data from Windows Azure Storage for offsite backups.  Please note that Windows Azure's Storage subsystem makes customer data unavailable once delete operations are called. All storage operations including delete are designed to be instantly consistent. Successful execution of a delete operation removes all references to the associated data item and it cannot be accessed via the storage APIs. All copies of the deleted data item are then garbage collected. The physical bits will be overwritten when the associated storage block is reused for storing other data.</a:t>
            </a:r>
          </a:p>
          <a:p>
            <a:pPr defTabSz="897301" eaLnBrk="0" fontAlgn="base" hangingPunct="0">
              <a:spcBef>
                <a:spcPct val="30000"/>
              </a:spcBef>
              <a:spcAft>
                <a:spcPct val="0"/>
              </a:spcAft>
              <a:defRPr/>
            </a:pPr>
            <a:endParaRPr lang="en-US" dirty="0" smtClean="0">
              <a:latin typeface="Arial" charset="0"/>
            </a:endParaRPr>
          </a:p>
          <a:p>
            <a:pPr marL="0" marR="0" indent="0" algn="l" defTabSz="897301" rtl="0" eaLnBrk="0" fontAlgn="base" latinLnBrk="0" hangingPunct="0">
              <a:lnSpc>
                <a:spcPct val="100000"/>
              </a:lnSpc>
              <a:spcBef>
                <a:spcPct val="30000"/>
              </a:spcBef>
              <a:spcAft>
                <a:spcPct val="0"/>
              </a:spcAft>
              <a:buClrTx/>
              <a:buSzTx/>
              <a:buFontTx/>
              <a:buNone/>
              <a:tabLst/>
              <a:defRPr/>
            </a:pPr>
            <a:r>
              <a:rPr lang="en-US" b="1" dirty="0" smtClean="0">
                <a:latin typeface="Arial" charset="0"/>
              </a:rPr>
              <a:t>Presenter</a:t>
            </a:r>
            <a:r>
              <a:rPr lang="en-US" b="1" baseline="0" dirty="0" smtClean="0">
                <a:latin typeface="Arial" charset="0"/>
              </a:rPr>
              <a:t> Note: </a:t>
            </a:r>
            <a:r>
              <a:rPr lang="en-US" b="0" baseline="0" dirty="0" smtClean="0">
                <a:latin typeface="Arial" charset="0"/>
              </a:rPr>
              <a:t>You may also want to mention that Microsoft has </a:t>
            </a:r>
            <a:r>
              <a:rPr lang="en-US" dirty="0" err="1" smtClean="0">
                <a:latin typeface="Arial" charset="0"/>
              </a:rPr>
              <a:t>has</a:t>
            </a:r>
            <a:r>
              <a:rPr lang="en-US" dirty="0" smtClean="0">
                <a:latin typeface="Arial" charset="0"/>
              </a:rPr>
              <a:t> currently the Microsoft SQL Azure Data Sync service</a:t>
            </a:r>
            <a:r>
              <a:rPr lang="en-US" baseline="0" dirty="0" smtClean="0">
                <a:latin typeface="Arial" charset="0"/>
              </a:rPr>
              <a:t> </a:t>
            </a:r>
            <a:r>
              <a:rPr lang="en-US" dirty="0" smtClean="0">
                <a:latin typeface="Arial" charset="0"/>
              </a:rPr>
              <a:t>currently in CTP.</a:t>
            </a:r>
            <a:r>
              <a:rPr lang="en-US" baseline="0" dirty="0" smtClean="0">
                <a:latin typeface="Arial" charset="0"/>
              </a:rPr>
              <a:t>  SQL Azure Data Sync </a:t>
            </a:r>
            <a:r>
              <a:rPr lang="en-US" dirty="0" smtClean="0">
                <a:latin typeface="Arial" charset="0"/>
              </a:rPr>
              <a:t>is a cloud-based data synchronization service built on Microsoft Sync Framework technologies that provides bi-directional data synchronization and data management capabilities</a:t>
            </a:r>
            <a:r>
              <a:rPr lang="en-US" baseline="0" dirty="0" smtClean="0">
                <a:latin typeface="Arial" charset="0"/>
              </a:rPr>
              <a:t> between multiple data centers as well as between on-premises SQL Server and SQL Azure. </a:t>
            </a:r>
            <a:endParaRPr lang="en-US" b="1" dirty="0" smtClean="0">
              <a:latin typeface="Arial" charset="0"/>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rPr>
              <a:t>Key Point – </a:t>
            </a:r>
            <a:r>
              <a:rPr lang="en-US" dirty="0" smtClean="0">
                <a:latin typeface="Arial" charset="0"/>
              </a:rPr>
              <a:t>Azure Storage services uses strong Storage Access Keys to control access to storage accounts</a:t>
            </a:r>
            <a:endParaRPr lang="en-US" b="1" dirty="0" smtClean="0">
              <a:latin typeface="Arial" charset="0"/>
            </a:endParaRPr>
          </a:p>
          <a:p>
            <a:endParaRPr lang="en-US" dirty="0" smtClean="0">
              <a:latin typeface="Arial" charset="0"/>
            </a:endParaRPr>
          </a:p>
          <a:p>
            <a:r>
              <a:rPr lang="en-US" dirty="0" smtClean="0">
                <a:latin typeface="Arial" charset="0"/>
              </a:rPr>
              <a:t>Windows Azure Storage has a simple access control model. Each Windows Azure subscription can create one or more Storage Accounts. Each Storage Account has a single secret key (secret access key or SAK) that is used to control access to all data in that Storage Account. This supports the typical scenario where storage is associated with applications and those applications have full control over their associated data. A more sophisticated access control model can be achieved by creating a custom application “front end” to the storage, giving the application the storage Windows Azure Security Overview key, and letting the application authenticate remote users and even authorize individual storage requests. </a:t>
            </a:r>
          </a:p>
          <a:p>
            <a:endParaRPr lang="en-US" dirty="0" smtClean="0">
              <a:latin typeface="Arial" charset="0"/>
            </a:endParaRPr>
          </a:p>
          <a:p>
            <a:r>
              <a:rPr lang="en-US" dirty="0" smtClean="0">
                <a:latin typeface="Arial" charset="0"/>
              </a:rPr>
              <a:t>To support periodically changing SAKs without any breaks in service, a Storage Account can have two secret keys associated with it at the same time (where either key gives full access to all of the data). The sequence for changing the secret key is to add the new one as authorized to the storage service, then change the key used by all applications accessing the service, and finally remove the old key so that it will no longer be authorized. Changing the set of authorized storage keys associated with an account is done by the customer via the Windows Azure Portal or using the Service Management API (SMAPI).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Developers can use</a:t>
            </a:r>
            <a:r>
              <a:rPr lang="en-US" baseline="0" dirty="0" smtClean="0"/>
              <a:t> SSL to protect data confidentiality while in transit for data stored in both Windows Azure Storage as well as in SQL Azure. SSL encryption is actually mandatory for SQL Azure. We’ll cover how to upload certificates for use in the Windows Azure Platform in the next module.</a:t>
            </a:r>
          </a:p>
          <a:p>
            <a:endParaRPr lang="en-US" baseline="0" dirty="0" smtClean="0"/>
          </a:p>
          <a:p>
            <a:pPr marL="0" indent="0">
              <a:buNone/>
            </a:pPr>
            <a:r>
              <a:rPr lang="en-US" baseline="0" dirty="0" smtClean="0"/>
              <a:t>Currently there is no support for native encryption in either Windows Azure Storage or SQL Azure. Data in Windows Azure Storage is stored in clear, and there is no option to encrypt the data other than developing your own encryption code. SQL Azure does not currently support the Transparent Data Encryption (TDE) feature available in Microsoft SQL Server.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Segoe UI" pitchFamily="34" charset="0"/>
                <a:ea typeface="+mn-ea"/>
                <a:cs typeface="+mn-cs"/>
              </a:rPr>
              <a:t>Currently there is no support for Data Protection API (DPAPI)-like persistence of secret data in Windows Azure Storage. If a service must encrypt secret data at rest within Windows Azure Storage, then it needs to encrypt that data off-site, and before uploading the encrypted payload to blob storage. This can be done easily with an AES key generated on a client machine or elsewhere within the enterprise. Also, developers should not upload the key or any keying material to Windows Azure Storage, regardless of how careful they are about hiding it. If any computer or storage services were compromised, it could lead to encryption keys being exposed. </a:t>
            </a:r>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Key Point – </a:t>
            </a:r>
            <a:r>
              <a:rPr lang="en-CA" b="0" dirty="0" smtClean="0"/>
              <a:t>Microsoft</a:t>
            </a:r>
            <a:r>
              <a:rPr lang="en-CA" b="0" baseline="0" dirty="0" smtClean="0"/>
              <a:t> implements a defense-in-depth approach to protect the infrastructure under its control against security threats.</a:t>
            </a:r>
          </a:p>
          <a:p>
            <a:endParaRPr lang="en-CA" b="0" baseline="0" dirty="0" smtClean="0"/>
          </a:p>
          <a:p>
            <a:r>
              <a:rPr lang="en-CA" b="0" baseline="0" dirty="0" smtClean="0"/>
              <a:t>To provide a secure platform for its customers and protect against the most prevalent security threats, Microsoft implements the following security controls in the stack under its control:</a:t>
            </a:r>
          </a:p>
          <a:p>
            <a:endParaRPr lang="en-CA" b="0" baseline="0" dirty="0" smtClean="0"/>
          </a:p>
          <a:p>
            <a:r>
              <a:rPr lang="en-CA" b="0" baseline="0" dirty="0" smtClean="0"/>
              <a:t>[Note this is NOT an exhaustive list]</a:t>
            </a:r>
          </a:p>
          <a:p>
            <a:endParaRPr lang="en-CA" b="0" baseline="0" dirty="0" smtClean="0"/>
          </a:p>
          <a:p>
            <a:pPr marL="168244" indent="-168244">
              <a:buFont typeface="Wingdings" pitchFamily="2" charset="2"/>
              <a:buChar char="§"/>
            </a:pPr>
            <a:r>
              <a:rPr lang="en-CA" b="0" baseline="0" dirty="0" smtClean="0"/>
              <a:t>At the data layer, access to data stored in Azure is controlled using strong storage access keys that are provisioned to the customer. All access to data can be (and should be) done over SSL to protect the confidentiality and the integrity of the data while in transit over the network.</a:t>
            </a:r>
          </a:p>
          <a:p>
            <a:pPr marL="168244" indent="-168244">
              <a:buFont typeface="Wingdings" pitchFamily="2" charset="2"/>
              <a:buChar char="§"/>
            </a:pPr>
            <a:endParaRPr lang="en-CA" b="0" baseline="0" dirty="0" smtClean="0"/>
          </a:p>
          <a:p>
            <a:pPr marL="168244" indent="-168244">
              <a:buFont typeface="Wingdings" pitchFamily="2" charset="2"/>
              <a:buChar char="§"/>
            </a:pPr>
            <a:r>
              <a:rPr lang="en-CA" b="0" baseline="0" dirty="0" smtClean="0"/>
              <a:t>At the application layer, Azure developers have the choice to run their front-end code under Azure Partial Trust, a “sandbox” that blocks access to native (non-.NET) components and helps ensure the integrity of the platform. Customer code can also run under a low privilege user account.</a:t>
            </a:r>
          </a:p>
          <a:p>
            <a:pPr marL="168244" indent="-168244">
              <a:buFont typeface="Wingdings" pitchFamily="2" charset="2"/>
              <a:buChar char="§"/>
            </a:pPr>
            <a:endParaRPr lang="en-CA" b="0" baseline="0" dirty="0" smtClean="0"/>
          </a:p>
          <a:p>
            <a:pPr marL="168244" indent="-168244">
              <a:buFont typeface="Wingdings" pitchFamily="2" charset="2"/>
              <a:buChar char="§"/>
            </a:pPr>
            <a:r>
              <a:rPr lang="en-CA" b="0" baseline="0" dirty="0" smtClean="0"/>
              <a:t>At host level, Azure virtual machines run the latest Windows Server 2008 R2 operating system from Microsoft, with the option of using pre-configured virtual machine roles (Web and Worker) where the OS is constantly patched and updated by Microsoft. Virtual machines boundaries are enforced by a underlying hypervisor and do not depend on the security of the VM Windows operating system.</a:t>
            </a:r>
          </a:p>
          <a:p>
            <a:pPr marL="168244" indent="-168244">
              <a:buFont typeface="Wingdings" pitchFamily="2" charset="2"/>
              <a:buChar char="§"/>
            </a:pPr>
            <a:endParaRPr lang="en-CA" b="0" baseline="0" dirty="0" smtClean="0"/>
          </a:p>
          <a:p>
            <a:pPr marL="168244" indent="-168244">
              <a:buFont typeface="Wingdings" pitchFamily="2" charset="2"/>
              <a:buChar char="§"/>
            </a:pPr>
            <a:r>
              <a:rPr lang="en-CA" b="0" baseline="0" dirty="0" smtClean="0"/>
              <a:t>At network level, all traffic to and from the virtual machines are filtered according to the policy defined by the customer, and enforced by the firewall on the virtual machine as well as a firewall running on the host (root) system. Microsoft also deploys VLANs and packet filters to segregate network access between customers, management systems and the Internet, and uses special devices to protect its infrastructure against distributed denial of service attacks (</a:t>
            </a:r>
            <a:r>
              <a:rPr lang="en-CA" b="0" baseline="0" dirty="0" err="1" smtClean="0"/>
              <a:t>DDoS</a:t>
            </a:r>
            <a:r>
              <a:rPr lang="en-CA" b="0" baseline="0" dirty="0" smtClean="0"/>
              <a:t>).</a:t>
            </a:r>
          </a:p>
          <a:p>
            <a:pPr marL="168244" indent="-168244">
              <a:buFont typeface="Wingdings" pitchFamily="2" charset="2"/>
              <a:buChar char="§"/>
            </a:pPr>
            <a:endParaRPr lang="en-CA" b="0" baseline="0" dirty="0" smtClean="0"/>
          </a:p>
          <a:p>
            <a:pPr marL="168244" indent="-168244">
              <a:buFont typeface="Wingdings" pitchFamily="2" charset="2"/>
              <a:buChar char="§"/>
            </a:pPr>
            <a:r>
              <a:rPr lang="en-CA" b="0" baseline="0" dirty="0" smtClean="0"/>
              <a:t>At the physical layer, Microsoft runs Azure on its own datacenters which implement world-class security controls, whose security controls and information security management systems have been certified under the international ISO/IEC 27001:2005 standard and the AICPA’s SAS 70 Type II standard.</a:t>
            </a:r>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smtClean="0"/>
              <a:t>При</a:t>
            </a:r>
            <a:r>
              <a:rPr lang="ru-RU" b="1" baseline="0" dirty="0" smtClean="0"/>
              <a:t> переходе к облачным вычислениям приходится поступиться частью контроля над инфраструктурой который был при традиционных решения</a:t>
            </a:r>
          </a:p>
          <a:p>
            <a:endParaRPr lang="ru-RU" b="1" baseline="0" dirty="0" smtClean="0"/>
          </a:p>
          <a:p>
            <a:r>
              <a:rPr lang="ru-RU" b="1" baseline="0" dirty="0" smtClean="0"/>
              <a:t>В облаке нет возможности </a:t>
            </a:r>
            <a:r>
              <a:rPr lang="ru-RU" b="1" baseline="0" dirty="0" smtClean="0"/>
              <a:t>напрямую управлять </a:t>
            </a:r>
            <a:r>
              <a:rPr lang="ru-RU" b="1" baseline="0" dirty="0" smtClean="0"/>
              <a:t>межсетевым экраном, </a:t>
            </a:r>
            <a:r>
              <a:rPr lang="en-US" b="1" baseline="0" dirty="0" smtClean="0"/>
              <a:t>IDS, IPS</a:t>
            </a:r>
            <a:r>
              <a:rPr lang="ru-RU" b="1" baseline="0" dirty="0" smtClean="0"/>
              <a:t> </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b="0" baseline="0" dirty="0" smtClean="0"/>
              <a:t>На практике даже в традиционном ЦОД нет возможности контролировать весь стек. Обновление ПО и оборудование получается из большого количества внешних источников</a:t>
            </a:r>
          </a:p>
          <a:p>
            <a:pPr marL="0" marR="0" indent="0" algn="l" defTabSz="914400" rtl="0" eaLnBrk="1" fontAlgn="auto" latinLnBrk="0" hangingPunct="1">
              <a:lnSpc>
                <a:spcPct val="100000"/>
              </a:lnSpc>
              <a:spcBef>
                <a:spcPts val="0"/>
              </a:spcBef>
              <a:spcAft>
                <a:spcPts val="0"/>
              </a:spcAft>
              <a:buClrTx/>
              <a:buSzTx/>
              <a:buFontTx/>
              <a:buNone/>
              <a:tabLst/>
              <a:defRPr/>
            </a:pPr>
            <a:endParaRPr lang="ru-RU"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b="0" baseline="0" dirty="0" smtClean="0"/>
              <a:t>Корректная работа системы безопасности зависит от всех них</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r>
              <a:rPr lang="ru-RU" b="0" baseline="0" dirty="0" smtClean="0"/>
              <a:t>Для экономии на масштабе </a:t>
            </a:r>
            <a:r>
              <a:rPr lang="en-US" b="0" baseline="0" dirty="0" smtClean="0"/>
              <a:t>Microsoft </a:t>
            </a:r>
            <a:r>
              <a:rPr lang="ru-RU" b="0" baseline="0" dirty="0" smtClean="0"/>
              <a:t>вынужден создать типовую политику безопасности достаточно надежную и при этом подходящую как можно большему количеству клиентов</a:t>
            </a:r>
          </a:p>
          <a:p>
            <a:endParaRPr lang="ru-RU" b="0" baseline="0" dirty="0" smtClean="0"/>
          </a:p>
          <a:p>
            <a:r>
              <a:rPr lang="ru-RU" b="0" baseline="0" dirty="0" smtClean="0"/>
              <a:t>В сервисах типа </a:t>
            </a:r>
            <a:r>
              <a:rPr lang="en-US" b="0" baseline="0" dirty="0" smtClean="0"/>
              <a:t>Platform-as-a-service (</a:t>
            </a:r>
            <a:r>
              <a:rPr lang="en-US" b="0" baseline="0" dirty="0" err="1" smtClean="0"/>
              <a:t>PaaS</a:t>
            </a:r>
            <a:r>
              <a:rPr lang="en-US" b="0" baseline="0" dirty="0" smtClean="0"/>
              <a:t>) </a:t>
            </a:r>
            <a:r>
              <a:rPr lang="ru-RU" b="0" baseline="0" dirty="0" smtClean="0"/>
              <a:t>таких как </a:t>
            </a:r>
            <a:r>
              <a:rPr lang="en-US" b="0" baseline="0" dirty="0" smtClean="0"/>
              <a:t>Windows Azure</a:t>
            </a:r>
            <a:r>
              <a:rPr lang="ru-RU" b="0" baseline="0" dirty="0" smtClean="0"/>
              <a:t> среда исполнения кода максимально стандартизирована </a:t>
            </a:r>
          </a:p>
          <a:p>
            <a:endParaRPr lang="ru-RU" b="0" baseline="0" dirty="0" smtClean="0"/>
          </a:p>
          <a:p>
            <a:r>
              <a:rPr lang="ru-RU" b="0" baseline="0" dirty="0" smtClean="0"/>
              <a:t>Клиент в тоже время может создать свой собственный набор механизмов безопасности в приложении, но они будут обернуты механизмами безопасности </a:t>
            </a:r>
            <a:r>
              <a:rPr lang="en-US" b="0" baseline="0" dirty="0" err="1" smtClean="0"/>
              <a:t>PaaS</a:t>
            </a:r>
            <a:r>
              <a:rPr lang="en-US" b="0" baseline="0" dirty="0" smtClean="0"/>
              <a:t> </a:t>
            </a:r>
            <a:r>
              <a:rPr lang="ru-RU" b="0" baseline="0" dirty="0" smtClean="0"/>
              <a:t>провайдера</a:t>
            </a:r>
            <a:endParaRPr lang="en-US" b="0" baseline="0" dirty="0" smtClean="0"/>
          </a:p>
          <a:p>
            <a:endParaRPr lang="en-US" b="0" baseline="0" dirty="0" smtClean="0"/>
          </a:p>
          <a:p>
            <a:r>
              <a:rPr lang="ru-RU" b="0" baseline="0" dirty="0" smtClean="0"/>
              <a:t>Для многих клиентов основное изменение то что провайдер сервиса имеет полный административный доступ к приложению и данным обрабатываемым в облаке</a:t>
            </a:r>
          </a:p>
          <a:p>
            <a:endParaRPr lang="ru-RU" b="0" baseline="0" dirty="0" smtClean="0"/>
          </a:p>
          <a:p>
            <a:endParaRPr lang="en-US" b="1" dirty="0" smtClean="0"/>
          </a:p>
          <a:p>
            <a:endParaRPr lang="en-US" dirty="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Developers can use</a:t>
            </a:r>
            <a:r>
              <a:rPr lang="en-US" baseline="0" dirty="0" smtClean="0"/>
              <a:t> SSL to protect data confidentiality while in transit for data stored in both Windows Azure Storage as well as in SQL Azure. SSL encryption is actually mandatory for SQL Azure. We’ll cover how to upload certificates for use in the Windows Azure Platform in the next module.</a:t>
            </a:r>
          </a:p>
          <a:p>
            <a:endParaRPr lang="en-US" baseline="0" dirty="0" smtClean="0"/>
          </a:p>
          <a:p>
            <a:pPr marL="0" indent="0">
              <a:buNone/>
            </a:pPr>
            <a:r>
              <a:rPr lang="en-US" baseline="0" dirty="0" smtClean="0"/>
              <a:t>Currently there is no support for native encryption in either Windows Azure Storage or SQL Azure. Data in Windows Azure Storage is stored in clear, and there is no option to encrypt the data other than developing your own encryption code. SQL Azure does not currently support the Transparent Data Encryption (TDE) feature available in Microsoft SQL Server.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Segoe UI" pitchFamily="34" charset="0"/>
                <a:ea typeface="+mn-ea"/>
                <a:cs typeface="+mn-cs"/>
              </a:rPr>
              <a:t>Currently there is no support for Data Protection API (DPAPI)-like persistence of secret data in Windows Azure Storage. If a service must encrypt secret data at rest within Windows Azure Storage, then it needs to encrypt that data off-site, and before uploading the encrypted payload to blob storage. This can be done easily with an AES key generated on a client machine or elsewhere within the enterprise. Also, developers should not upload the key or any keying material to Windows Azure Storage, regardless of how careful they are about hiding it. If any computer or storage services were compromised, it could lead to encryption keys being exposed. </a:t>
            </a:r>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rPr>
              <a:t>Azure </a:t>
            </a:r>
            <a:r>
              <a:rPr lang="ru-RU" dirty="0" smtClean="0">
                <a:latin typeface="Arial" charset="0"/>
              </a:rPr>
              <a:t>работает на основе лучших</a:t>
            </a:r>
            <a:r>
              <a:rPr lang="ru-RU" baseline="0" dirty="0" smtClean="0">
                <a:latin typeface="Arial" charset="0"/>
              </a:rPr>
              <a:t> ЦОД в мире. </a:t>
            </a:r>
          </a:p>
          <a:p>
            <a:endParaRPr lang="ru-RU" baseline="0" dirty="0" smtClean="0">
              <a:latin typeface="Arial" charset="0"/>
            </a:endParaRPr>
          </a:p>
          <a:p>
            <a:r>
              <a:rPr lang="ru-RU" baseline="0" dirty="0" smtClean="0">
                <a:latin typeface="Arial" charset="0"/>
              </a:rPr>
              <a:t>Сертификация по </a:t>
            </a:r>
            <a:r>
              <a:rPr lang="en-US" dirty="0" smtClean="0">
                <a:latin typeface="Arial" charset="0"/>
              </a:rPr>
              <a:t>ISO/IEC 27001:2005</a:t>
            </a:r>
            <a:r>
              <a:rPr lang="ru-RU" dirty="0" smtClean="0">
                <a:latin typeface="Arial" charset="0"/>
              </a:rPr>
              <a:t> доказывает</a:t>
            </a:r>
            <a:r>
              <a:rPr lang="ru-RU" baseline="0" dirty="0" smtClean="0">
                <a:latin typeface="Arial" charset="0"/>
              </a:rPr>
              <a:t> что мы полностью реализовали все меры по защите ЦОД и данных принятые в качестве эталона ИБ в международной среде</a:t>
            </a:r>
            <a:endParaRPr lang="ru-RU" dirty="0" smtClean="0">
              <a:latin typeface="Arial" charset="0"/>
            </a:endParaRPr>
          </a:p>
          <a:p>
            <a:endParaRPr lang="en-US" dirty="0" smtClean="0">
              <a:latin typeface="Arial" charset="0"/>
            </a:endParaRPr>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latin typeface="Arial" charset="0"/>
              </a:rPr>
              <a:t>Наши онлайн</a:t>
            </a:r>
            <a:r>
              <a:rPr lang="ru-RU" baseline="0" dirty="0" smtClean="0">
                <a:latin typeface="Arial" charset="0"/>
              </a:rPr>
              <a:t> сервисы соответствуют множеству индустриальных требований и рекомендаций.</a:t>
            </a:r>
          </a:p>
          <a:p>
            <a:endParaRPr lang="ru-RU" baseline="0" dirty="0" smtClean="0">
              <a:latin typeface="Arial" charset="0"/>
            </a:endParaRPr>
          </a:p>
          <a:p>
            <a:r>
              <a:rPr lang="ru-RU" baseline="0" dirty="0" smtClean="0">
                <a:latin typeface="Arial" charset="0"/>
              </a:rPr>
              <a:t>Внутри </a:t>
            </a:r>
            <a:r>
              <a:rPr lang="en-US" baseline="0" dirty="0" smtClean="0">
                <a:latin typeface="Arial" charset="0"/>
              </a:rPr>
              <a:t>MS </a:t>
            </a:r>
            <a:r>
              <a:rPr lang="ru-RU" baseline="0" dirty="0" smtClean="0">
                <a:latin typeface="Arial" charset="0"/>
              </a:rPr>
              <a:t>работает специальная команда</a:t>
            </a:r>
            <a:r>
              <a:rPr lang="en-US" dirty="0" smtClean="0">
                <a:latin typeface="Arial" charset="0"/>
              </a:rPr>
              <a:t> </a:t>
            </a:r>
            <a:r>
              <a:rPr lang="ru-RU" dirty="0" smtClean="0">
                <a:latin typeface="Arial" charset="0"/>
              </a:rPr>
              <a:t>специалистов ИБ</a:t>
            </a:r>
            <a:r>
              <a:rPr lang="ru-RU" baseline="0" dirty="0" smtClean="0">
                <a:latin typeface="Arial" charset="0"/>
              </a:rPr>
              <a:t> -</a:t>
            </a:r>
            <a:r>
              <a:rPr lang="en-US" dirty="0" smtClean="0">
                <a:latin typeface="Arial" charset="0"/>
              </a:rPr>
              <a:t> Operational Services Security and Compliance (OSSC)</a:t>
            </a:r>
            <a:endParaRPr lang="ru-RU" dirty="0" smtClean="0">
              <a:latin typeface="Arial" charset="0"/>
            </a:endParaRPr>
          </a:p>
          <a:p>
            <a:endParaRPr lang="ru-RU" dirty="0" smtClean="0">
              <a:latin typeface="Arial" charset="0"/>
            </a:endParaRPr>
          </a:p>
          <a:p>
            <a:r>
              <a:rPr lang="ru-RU" dirty="0" smtClean="0">
                <a:latin typeface="Arial" charset="0"/>
              </a:rPr>
              <a:t>Описаны и внедрены множество мер безопасности</a:t>
            </a:r>
            <a:r>
              <a:rPr lang="ru-RU" baseline="0" dirty="0" smtClean="0">
                <a:latin typeface="Arial" charset="0"/>
              </a:rPr>
              <a:t> регулирующих доступ к ЦОД как физический так и электронный</a:t>
            </a:r>
          </a:p>
          <a:p>
            <a:endParaRPr lang="ru-RU" baseline="0" dirty="0" smtClean="0">
              <a:latin typeface="Arial" charset="0"/>
            </a:endParaRPr>
          </a:p>
          <a:p>
            <a:r>
              <a:rPr lang="ru-RU" dirty="0" smtClean="0">
                <a:latin typeface="Arial" charset="0"/>
              </a:rPr>
              <a:t>В результате мы получили</a:t>
            </a:r>
            <a:r>
              <a:rPr lang="ru-RU" baseline="0" dirty="0" smtClean="0">
                <a:latin typeface="Arial" charset="0"/>
              </a:rPr>
              <a:t> аттестацию </a:t>
            </a:r>
            <a:r>
              <a:rPr lang="en-US" dirty="0" smtClean="0">
                <a:latin typeface="Arial" charset="0"/>
              </a:rPr>
              <a:t>SAS</a:t>
            </a:r>
            <a:r>
              <a:rPr lang="en-US" baseline="0" dirty="0" smtClean="0">
                <a:latin typeface="Arial" charset="0"/>
              </a:rPr>
              <a:t> 70 </a:t>
            </a:r>
            <a:r>
              <a:rPr lang="en-US" dirty="0" smtClean="0">
                <a:latin typeface="Arial" charset="0"/>
              </a:rPr>
              <a:t>Type II </a:t>
            </a:r>
            <a:r>
              <a:rPr lang="ru-RU" dirty="0" smtClean="0">
                <a:latin typeface="Arial" charset="0"/>
              </a:rPr>
              <a:t>и </a:t>
            </a:r>
            <a:r>
              <a:rPr lang="en-US" baseline="0" dirty="0" smtClean="0">
                <a:latin typeface="Arial" charset="0"/>
              </a:rPr>
              <a:t>Type I</a:t>
            </a:r>
            <a:endParaRPr lang="ru-RU" baseline="0" dirty="0" smtClean="0">
              <a:latin typeface="Arial" charset="0"/>
            </a:endParaRPr>
          </a:p>
          <a:p>
            <a:endParaRPr lang="en-US" b="1" dirty="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Statement on Auditing Standards No. 70: Service Organizations</a:t>
            </a:r>
            <a:r>
              <a:rPr lang="en-US" dirty="0" smtClean="0"/>
              <a:t>, commonly abbreviated as SAS 70 and available full-text by permission of the AICPA, is an auditing statement issued by the Auditing Standards Board of the American Institute of Certified Public Accountants (AICPA) with its content codified as AU 324. SAS 70 provides guidance to service auditors when assessing the internal controls of a service organization and issuing a service auditor’s report. SAS 70 also provides guidance to auditors of financial statements of an entity that uses one or more service organizations. Service organizations are typically entities that provide outsourcing services that impact the control environment of their customers. Examples of service organizations are insurance and medical claims processors, trust companies, hosted data centers, application service providers (ASPs), managed security providers, credit processing organizations and clearinghouses.</a:t>
            </a:r>
          </a:p>
          <a:p>
            <a:endParaRPr lang="en-US" dirty="0" smtClean="0"/>
          </a:p>
          <a:p>
            <a:r>
              <a:rPr lang="en-US" dirty="0" smtClean="0">
                <a:effectLst/>
              </a:rPr>
              <a:t>The audit report (i.e. the service auditor's report) contains the auditor's opinion, a description of the controls placed in operation, and description of the auditor's tests of operating effectiveness (if the report is a Type II). It can satisfy the customer's external financial audit requirements.</a:t>
            </a:r>
            <a:r>
              <a:rPr lang="en-US" baseline="0" dirty="0" smtClean="0">
                <a:effectLst/>
              </a:rPr>
              <a:t> </a:t>
            </a:r>
            <a:endParaRPr lang="en-US" dirty="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smtClean="0"/>
              <a:t>Для защиты передаваемых данных</a:t>
            </a:r>
            <a:r>
              <a:rPr lang="ru-RU" b="1" baseline="0" dirty="0" smtClean="0"/>
              <a:t> используется </a:t>
            </a:r>
            <a:r>
              <a:rPr lang="en-US" b="0" baseline="0" dirty="0" smtClean="0"/>
              <a:t>Windows Azure Connect</a:t>
            </a:r>
            <a:r>
              <a:rPr lang="ru-RU" b="0" baseline="0" dirty="0" smtClean="0"/>
              <a:t> стандартизированный сервис шифрования траффика между вычислительными узлами </a:t>
            </a:r>
            <a:r>
              <a:rPr lang="en-US" b="0" baseline="0" dirty="0" smtClean="0"/>
              <a:t>Windows Azure Compute </a:t>
            </a:r>
            <a:r>
              <a:rPr lang="ru-RU" b="0" baseline="0" dirty="0" smtClean="0"/>
              <a:t>и системами расположенными в сети клиента</a:t>
            </a:r>
            <a:r>
              <a:rPr lang="en-US" b="0" baseline="0" dirty="0" smtClean="0"/>
              <a:t>.</a:t>
            </a:r>
            <a:endParaRPr lang="ru-RU" b="0" baseline="0" dirty="0" smtClean="0"/>
          </a:p>
          <a:p>
            <a:endParaRPr lang="ru-RU" b="0" baseline="0" dirty="0" smtClean="0"/>
          </a:p>
          <a:p>
            <a:r>
              <a:rPr lang="ru-RU" b="0" baseline="0" dirty="0" smtClean="0"/>
              <a:t>С помощью простого интерфейса можно настроить шифрование трафика по протоколу </a:t>
            </a:r>
            <a:r>
              <a:rPr lang="en-US" b="0" baseline="0" dirty="0" err="1" smtClean="0"/>
              <a:t>IPSec</a:t>
            </a:r>
            <a:r>
              <a:rPr lang="en-US" b="0" baseline="0" dirty="0" smtClean="0"/>
              <a:t> </a:t>
            </a:r>
            <a:r>
              <a:rPr lang="ru-RU" b="0" baseline="0" dirty="0" smtClean="0"/>
              <a:t>между </a:t>
            </a:r>
            <a:r>
              <a:rPr lang="ru-RU" b="0" baseline="0" dirty="0" err="1" smtClean="0"/>
              <a:t>вирт</a:t>
            </a:r>
            <a:r>
              <a:rPr lang="ru-RU" b="0" baseline="0" dirty="0" smtClean="0"/>
              <a:t>. машинами или ПК в вашей сети и элементами </a:t>
            </a:r>
            <a:r>
              <a:rPr lang="en-US" b="0" baseline="0" dirty="0" smtClean="0"/>
              <a:t>Azure </a:t>
            </a:r>
            <a:r>
              <a:rPr lang="ru-RU" b="0" baseline="0" dirty="0" smtClean="0"/>
              <a:t>такими как роли </a:t>
            </a:r>
          </a:p>
          <a:p>
            <a:endParaRPr lang="ru-RU" b="0" baseline="0" dirty="0" smtClean="0"/>
          </a:p>
          <a:p>
            <a:r>
              <a:rPr lang="ru-RU" b="0" baseline="0" dirty="0" smtClean="0"/>
              <a:t>При этом нет необходимости в выделении дополнительных </a:t>
            </a:r>
            <a:r>
              <a:rPr lang="en-US" b="0" baseline="0" dirty="0" smtClean="0"/>
              <a:t>IP </a:t>
            </a:r>
            <a:r>
              <a:rPr lang="ru-RU" b="0" baseline="0" dirty="0" smtClean="0"/>
              <a:t>адресов</a:t>
            </a:r>
          </a:p>
          <a:p>
            <a:endParaRPr lang="ru-RU" dirty="0" smtClean="0"/>
          </a:p>
          <a:p>
            <a:r>
              <a:rPr lang="ru-RU" dirty="0" smtClean="0"/>
              <a:t>Можно создавать следующие варианты:</a:t>
            </a:r>
          </a:p>
          <a:p>
            <a:endParaRPr lang="ru-RU" dirty="0" smtClean="0"/>
          </a:p>
          <a:p>
            <a:r>
              <a:rPr lang="ru-RU" dirty="0" smtClean="0"/>
              <a:t>Веб роль в </a:t>
            </a:r>
            <a:r>
              <a:rPr lang="en-US" dirty="0" smtClean="0"/>
              <a:t>Azure </a:t>
            </a:r>
            <a:r>
              <a:rPr lang="ru-RU" dirty="0" smtClean="0"/>
              <a:t>использует данные из БД находящейся в</a:t>
            </a:r>
            <a:r>
              <a:rPr lang="ru-RU" baseline="0" dirty="0" smtClean="0"/>
              <a:t> вашей корпоративной сети</a:t>
            </a:r>
          </a:p>
          <a:p>
            <a:endParaRPr lang="ru-RU" dirty="0" smtClean="0"/>
          </a:p>
          <a:p>
            <a:r>
              <a:rPr lang="ru-RU" dirty="0" smtClean="0"/>
              <a:t>Множество комбинаций доступно для соединения</a:t>
            </a:r>
            <a:r>
              <a:rPr lang="ru-RU" baseline="0" dirty="0" smtClean="0"/>
              <a:t> серверов и </a:t>
            </a:r>
            <a:r>
              <a:rPr lang="ru-RU" baseline="0" dirty="0" err="1" smtClean="0"/>
              <a:t>вирт</a:t>
            </a:r>
            <a:r>
              <a:rPr lang="ru-RU" baseline="0" dirty="0" smtClean="0"/>
              <a:t>. машин реализующих стандартные сервисы вроде файлов, принтеров и веб внутри вашей </a:t>
            </a:r>
            <a:r>
              <a:rPr lang="ru-RU" baseline="0" dirty="0" err="1" smtClean="0"/>
              <a:t>инфруструктуры</a:t>
            </a:r>
            <a:r>
              <a:rPr lang="ru-RU" baseline="0" dirty="0" smtClean="0"/>
              <a:t> с ролями </a:t>
            </a:r>
            <a:r>
              <a:rPr lang="en-US" baseline="0" dirty="0" smtClean="0"/>
              <a:t>Azure</a:t>
            </a:r>
            <a:r>
              <a:rPr lang="en-US" dirty="0" smtClean="0"/>
              <a:t/>
            </a:r>
            <a:br>
              <a:rPr lang="en-US" dirty="0" smtClean="0"/>
            </a:br>
            <a:endParaRPr lang="ru-RU" dirty="0" smtClean="0"/>
          </a:p>
          <a:p>
            <a:r>
              <a:rPr lang="ru-RU" dirty="0" smtClean="0"/>
              <a:t>Есть удаленное управление и отладка для ролей </a:t>
            </a:r>
            <a:r>
              <a:rPr lang="en-US" dirty="0" smtClean="0"/>
              <a:t>Windows Azure</a:t>
            </a:r>
            <a:r>
              <a:rPr lang="ru-RU" dirty="0" smtClean="0"/>
              <a:t>. Управлять ролями </a:t>
            </a:r>
            <a:r>
              <a:rPr lang="en-US" dirty="0" smtClean="0"/>
              <a:t>Windows Azure </a:t>
            </a:r>
            <a:r>
              <a:rPr lang="ru-RU" dirty="0" smtClean="0"/>
              <a:t>можно</a:t>
            </a:r>
            <a:r>
              <a:rPr lang="ru-RU" baseline="0" dirty="0" smtClean="0"/>
              <a:t> стандартными и привычными инструментами вроде </a:t>
            </a:r>
            <a:r>
              <a:rPr lang="en-US" dirty="0" smtClean="0"/>
              <a:t>System Center Operations Manager (SCOM) 2007 R2</a:t>
            </a:r>
            <a:r>
              <a:rPr lang="ru-RU" dirty="0" smtClean="0"/>
              <a:t> или </a:t>
            </a:r>
            <a:r>
              <a:rPr lang="en-US" dirty="0" smtClean="0"/>
              <a:t>PowerShell.</a:t>
            </a:r>
          </a:p>
          <a:p>
            <a:pPr marL="171450" indent="-171450">
              <a:buFont typeface="Wingdings" pitchFamily="2" charset="2"/>
              <a:buChar char="§"/>
            </a:pPr>
            <a:endParaRPr lang="ru-RU" dirty="0" smtClean="0"/>
          </a:p>
          <a:p>
            <a:pPr marL="0" indent="0">
              <a:buFont typeface="Wingdings" pitchFamily="2" charset="2"/>
              <a:buNone/>
            </a:pPr>
            <a:r>
              <a:rPr lang="ru-RU" dirty="0" smtClean="0"/>
              <a:t>Можно присоединять роли </a:t>
            </a:r>
            <a:r>
              <a:rPr lang="en-US" dirty="0" smtClean="0"/>
              <a:t>Windows Azure </a:t>
            </a:r>
            <a:r>
              <a:rPr lang="ru-RU" dirty="0" smtClean="0"/>
              <a:t>к </a:t>
            </a:r>
            <a:r>
              <a:rPr lang="en-US" dirty="0" smtClean="0"/>
              <a:t>AD </a:t>
            </a:r>
            <a:r>
              <a:rPr lang="ru-RU" dirty="0" smtClean="0"/>
              <a:t>реализуя единую систему авторизации</a:t>
            </a:r>
            <a:r>
              <a:rPr lang="ru-RU" baseline="0" dirty="0" smtClean="0"/>
              <a:t> и аутентификации</a:t>
            </a:r>
            <a:r>
              <a:rPr lang="ru-RU" dirty="0" smtClean="0"/>
              <a:t>, разрешения имен или функций обслуживания</a:t>
            </a:r>
            <a:r>
              <a:rPr lang="ru-RU" baseline="0" dirty="0" smtClean="0"/>
              <a:t> на основа домена</a:t>
            </a:r>
            <a:endParaRPr lang="en-US" dirty="0" smtClean="0"/>
          </a:p>
          <a:p>
            <a:endParaRPr lang="en-US" dirty="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1" kern="1200" dirty="0" smtClean="0">
                <a:solidFill>
                  <a:schemeClr val="tx1"/>
                </a:solidFill>
                <a:effectLst/>
                <a:latin typeface="+mn-lt"/>
                <a:ea typeface="+mn-ea"/>
                <a:cs typeface="+mn-cs"/>
              </a:rPr>
              <a:t>Задача </a:t>
            </a:r>
            <a:r>
              <a:rPr lang="en-US" sz="1200" b="0" kern="1200" baseline="0" dirty="0" smtClean="0">
                <a:solidFill>
                  <a:schemeClr val="tx1"/>
                </a:solidFill>
                <a:effectLst/>
                <a:latin typeface="+mn-lt"/>
                <a:ea typeface="+mn-ea"/>
                <a:cs typeface="+mn-cs"/>
              </a:rPr>
              <a:t>Windows Azure Connect </a:t>
            </a:r>
            <a:r>
              <a:rPr lang="ru-RU" sz="1200" b="0" kern="1200" baseline="0" dirty="0" smtClean="0">
                <a:solidFill>
                  <a:schemeClr val="tx1"/>
                </a:solidFill>
                <a:effectLst/>
                <a:latin typeface="+mn-lt"/>
                <a:ea typeface="+mn-ea"/>
                <a:cs typeface="+mn-cs"/>
              </a:rPr>
              <a:t>создать безопасную </a:t>
            </a:r>
            <a:r>
              <a:rPr lang="en-US" sz="1200" b="0" kern="1200" baseline="0" dirty="0" err="1" smtClean="0">
                <a:solidFill>
                  <a:schemeClr val="tx1"/>
                </a:solidFill>
                <a:effectLst/>
                <a:latin typeface="+mn-lt"/>
                <a:ea typeface="+mn-ea"/>
                <a:cs typeface="+mn-cs"/>
              </a:rPr>
              <a:t>IPSec</a:t>
            </a:r>
            <a:r>
              <a:rPr lang="en-US" sz="1200" b="0" kern="1200" baseline="0" dirty="0" smtClean="0">
                <a:solidFill>
                  <a:schemeClr val="tx1"/>
                </a:solidFill>
                <a:effectLst/>
                <a:latin typeface="+mn-lt"/>
                <a:ea typeface="+mn-ea"/>
                <a:cs typeface="+mn-cs"/>
              </a:rPr>
              <a:t> VPN </a:t>
            </a:r>
            <a:r>
              <a:rPr lang="ru-RU" sz="1200" b="0" kern="1200" baseline="0" dirty="0" smtClean="0">
                <a:solidFill>
                  <a:schemeClr val="tx1"/>
                </a:solidFill>
                <a:effectLst/>
                <a:latin typeface="+mn-lt"/>
                <a:ea typeface="+mn-ea"/>
                <a:cs typeface="+mn-cs"/>
              </a:rPr>
              <a:t>и принуждать группы к исполнению политик</a:t>
            </a:r>
          </a:p>
          <a:p>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Виртуальная сеть работает на основе </a:t>
            </a:r>
            <a:r>
              <a:rPr lang="en-US" sz="1200" kern="1200" baseline="0" dirty="0" smtClean="0">
                <a:solidFill>
                  <a:schemeClr val="tx1"/>
                </a:solidFill>
                <a:effectLst/>
                <a:latin typeface="+mn-lt"/>
                <a:ea typeface="+mn-ea"/>
                <a:cs typeface="+mn-cs"/>
              </a:rPr>
              <a:t>IPv6</a:t>
            </a:r>
            <a:r>
              <a:rPr lang="ru-RU" sz="1200" kern="1200" dirty="0" smtClean="0">
                <a:solidFill>
                  <a:schemeClr val="tx1"/>
                </a:solidFill>
                <a:effectLst/>
                <a:latin typeface="+mn-lt"/>
                <a:ea typeface="+mn-ea"/>
                <a:cs typeface="+mn-cs"/>
              </a:rPr>
              <a:t> </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Доступны множество</a:t>
            </a:r>
            <a:r>
              <a:rPr lang="ru-RU" sz="1200" kern="1200" baseline="0" dirty="0" smtClean="0">
                <a:solidFill>
                  <a:schemeClr val="tx1"/>
                </a:solidFill>
                <a:effectLst/>
                <a:latin typeface="+mn-lt"/>
                <a:ea typeface="+mn-ea"/>
                <a:cs typeface="+mn-cs"/>
              </a:rPr>
              <a:t> вариантов соединения ролей </a:t>
            </a:r>
            <a:r>
              <a:rPr lang="en-US" sz="1200" kern="1200" baseline="0" dirty="0" smtClean="0">
                <a:solidFill>
                  <a:schemeClr val="tx1"/>
                </a:solidFill>
                <a:effectLst/>
                <a:latin typeface="+mn-lt"/>
                <a:ea typeface="+mn-ea"/>
                <a:cs typeface="+mn-cs"/>
              </a:rPr>
              <a:t>Azure </a:t>
            </a:r>
            <a:r>
              <a:rPr lang="ru-RU" sz="1200" kern="1200" baseline="0" dirty="0" smtClean="0">
                <a:solidFill>
                  <a:schemeClr val="tx1"/>
                </a:solidFill>
                <a:effectLst/>
                <a:latin typeface="+mn-lt"/>
                <a:ea typeface="+mn-ea"/>
                <a:cs typeface="+mn-cs"/>
              </a:rPr>
              <a:t>и групп компьютеров</a:t>
            </a:r>
            <a:r>
              <a:rPr lang="en-US" sz="1200"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Сущности которыми оперирует </a:t>
            </a:r>
            <a:r>
              <a:rPr lang="ru-RU" sz="1200" kern="1200" dirty="0" err="1" smtClean="0">
                <a:solidFill>
                  <a:schemeClr val="tx1"/>
                </a:solidFill>
                <a:effectLst/>
                <a:latin typeface="+mn-lt"/>
                <a:ea typeface="+mn-ea"/>
                <a:cs typeface="+mn-cs"/>
              </a:rPr>
              <a:t>вирт</a:t>
            </a:r>
            <a:r>
              <a:rPr lang="ru-RU" sz="1200" kern="1200" dirty="0" smtClean="0">
                <a:solidFill>
                  <a:schemeClr val="tx1"/>
                </a:solidFill>
                <a:effectLst/>
                <a:latin typeface="+mn-lt"/>
                <a:ea typeface="+mn-ea"/>
                <a:cs typeface="+mn-cs"/>
              </a:rPr>
              <a:t>. сеть – группы</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ролей</a:t>
            </a:r>
            <a:r>
              <a:rPr lang="ru-RU"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Azure </a:t>
            </a:r>
            <a:r>
              <a:rPr lang="ru-RU" sz="1200" kern="1200" dirty="0" smtClean="0">
                <a:solidFill>
                  <a:schemeClr val="tx1"/>
                </a:solidFill>
                <a:effectLst/>
                <a:latin typeface="+mn-lt"/>
                <a:ea typeface="+mn-ea"/>
                <a:cs typeface="+mn-cs"/>
              </a:rPr>
              <a:t>и группы</a:t>
            </a:r>
            <a:r>
              <a:rPr lang="ru-RU" sz="1200" kern="1200" baseline="0" dirty="0" smtClean="0">
                <a:solidFill>
                  <a:schemeClr val="tx1"/>
                </a:solidFill>
                <a:effectLst/>
                <a:latin typeface="+mn-lt"/>
                <a:ea typeface="+mn-ea"/>
                <a:cs typeface="+mn-cs"/>
              </a:rPr>
              <a:t> машин</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0" lvl="0" indent="0">
              <a:buFont typeface="Wingdings" pitchFamily="2" charset="2"/>
              <a:buNone/>
            </a:pPr>
            <a:r>
              <a:rPr lang="ru-RU" sz="1200" kern="1200" dirty="0" smtClean="0">
                <a:solidFill>
                  <a:schemeClr val="tx1"/>
                </a:solidFill>
                <a:effectLst/>
                <a:latin typeface="+mn-lt"/>
                <a:ea typeface="+mn-ea"/>
                <a:cs typeface="+mn-cs"/>
              </a:rPr>
              <a:t>Группы машин – на</a:t>
            </a:r>
            <a:r>
              <a:rPr lang="ru-RU" sz="1200" kern="1200" baseline="0" dirty="0" smtClean="0">
                <a:solidFill>
                  <a:schemeClr val="tx1"/>
                </a:solidFill>
                <a:effectLst/>
                <a:latin typeface="+mn-lt"/>
                <a:ea typeface="+mn-ea"/>
                <a:cs typeface="+mn-cs"/>
              </a:rPr>
              <a:t> них устанавливается агент </a:t>
            </a:r>
            <a:r>
              <a:rPr lang="en-US" sz="1200" kern="1200" dirty="0" smtClean="0">
                <a:solidFill>
                  <a:schemeClr val="tx1"/>
                </a:solidFill>
                <a:effectLst/>
                <a:latin typeface="+mn-lt"/>
                <a:ea typeface="+mn-ea"/>
                <a:cs typeface="+mn-cs"/>
              </a:rPr>
              <a:t>Windows Azure Connect.</a:t>
            </a:r>
            <a:r>
              <a:rPr lang="ru-RU" sz="1200" kern="1200" dirty="0" smtClean="0">
                <a:solidFill>
                  <a:schemeClr val="tx1"/>
                </a:solidFill>
                <a:effectLst/>
                <a:latin typeface="+mn-lt"/>
                <a:ea typeface="+mn-ea"/>
                <a:cs typeface="+mn-cs"/>
              </a:rPr>
              <a:t> Машина может быть только в 1-й группе</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Можно связывать группы машин</a:t>
            </a:r>
            <a:r>
              <a:rPr lang="ru-RU" sz="1200" kern="1200" baseline="0" dirty="0" smtClean="0">
                <a:solidFill>
                  <a:schemeClr val="tx1"/>
                </a:solidFill>
                <a:effectLst/>
                <a:latin typeface="+mn-lt"/>
                <a:ea typeface="+mn-ea"/>
                <a:cs typeface="+mn-cs"/>
              </a:rPr>
              <a:t> с группами машин.</a:t>
            </a:r>
            <a:endParaRPr lang="en-US" sz="1200" kern="1200" dirty="0" smtClean="0">
              <a:solidFill>
                <a:schemeClr val="tx1"/>
              </a:solidFill>
              <a:effectLst/>
              <a:latin typeface="+mn-lt"/>
              <a:ea typeface="+mn-ea"/>
              <a:cs typeface="+mn-cs"/>
            </a:endParaRPr>
          </a:p>
          <a:p>
            <a:endParaRPr lang="en-US" dirty="0" smtClean="0"/>
          </a:p>
          <a:p>
            <a:pPr lvl="0"/>
            <a:r>
              <a:rPr lang="ru-RU" sz="1200" kern="1200" dirty="0" smtClean="0">
                <a:solidFill>
                  <a:schemeClr val="tx1"/>
                </a:solidFill>
                <a:effectLst/>
                <a:latin typeface="+mn-lt"/>
                <a:ea typeface="+mn-ea"/>
                <a:cs typeface="+mn-cs"/>
              </a:rPr>
              <a:t>Роль может быть связана с несколькими группами</a:t>
            </a:r>
            <a:r>
              <a:rPr lang="ru-RU" sz="1200" kern="1200" baseline="0" dirty="0" smtClean="0">
                <a:solidFill>
                  <a:schemeClr val="tx1"/>
                </a:solidFill>
                <a:effectLst/>
                <a:latin typeface="+mn-lt"/>
                <a:ea typeface="+mn-ea"/>
                <a:cs typeface="+mn-cs"/>
              </a:rPr>
              <a:t> машин </a:t>
            </a:r>
            <a:r>
              <a:rPr lang="ru-RU" sz="1200" kern="1200" dirty="0" smtClean="0">
                <a:solidFill>
                  <a:schemeClr val="tx1"/>
                </a:solidFill>
                <a:effectLst/>
                <a:latin typeface="+mn-lt"/>
                <a:ea typeface="+mn-ea"/>
                <a:cs typeface="+mn-cs"/>
              </a:rPr>
              <a:t>создавая тоннель между этими</a:t>
            </a:r>
            <a:r>
              <a:rPr lang="ru-RU" sz="1200" kern="1200" baseline="0" dirty="0" smtClean="0">
                <a:solidFill>
                  <a:schemeClr val="tx1"/>
                </a:solidFill>
                <a:effectLst/>
                <a:latin typeface="+mn-lt"/>
                <a:ea typeface="+mn-ea"/>
                <a:cs typeface="+mn-cs"/>
              </a:rPr>
              <a:t> сущностями</a:t>
            </a:r>
            <a:r>
              <a:rPr lang="en-US" sz="1200"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pPr lvl="0"/>
            <a:endParaRPr lang="ru-RU" sz="1200" kern="1200" dirty="0" smtClean="0">
              <a:solidFill>
                <a:schemeClr val="tx1"/>
              </a:solidFill>
              <a:effectLst/>
              <a:latin typeface="+mn-lt"/>
              <a:ea typeface="+mn-ea"/>
              <a:cs typeface="+mn-cs"/>
            </a:endParaRPr>
          </a:p>
          <a:p>
            <a:pPr lvl="0"/>
            <a:r>
              <a:rPr lang="ru-RU" sz="1200" kern="1200" dirty="0" smtClean="0">
                <a:solidFill>
                  <a:schemeClr val="tx1"/>
                </a:solidFill>
                <a:effectLst/>
                <a:latin typeface="+mn-lt"/>
                <a:ea typeface="+mn-ea"/>
                <a:cs typeface="+mn-cs"/>
              </a:rPr>
              <a:t>Весь</a:t>
            </a:r>
            <a:r>
              <a:rPr lang="ru-RU" sz="1200" kern="1200" baseline="0" dirty="0" smtClean="0">
                <a:solidFill>
                  <a:schemeClr val="tx1"/>
                </a:solidFill>
                <a:effectLst/>
                <a:latin typeface="+mn-lt"/>
                <a:ea typeface="+mn-ea"/>
                <a:cs typeface="+mn-cs"/>
              </a:rPr>
              <a:t> траффик идет через сервис </a:t>
            </a:r>
            <a:r>
              <a:rPr lang="en-US" sz="1200" kern="1200" baseline="0" dirty="0" smtClean="0">
                <a:solidFill>
                  <a:schemeClr val="tx1"/>
                </a:solidFill>
                <a:effectLst/>
                <a:latin typeface="+mn-lt"/>
                <a:ea typeface="+mn-ea"/>
                <a:cs typeface="+mn-cs"/>
              </a:rPr>
              <a:t>“Relay” </a:t>
            </a:r>
            <a:r>
              <a:rPr lang="ru-RU" sz="1200" kern="1200" baseline="0" dirty="0" smtClean="0">
                <a:solidFill>
                  <a:schemeClr val="tx1"/>
                </a:solidFill>
                <a:effectLst/>
                <a:latin typeface="+mn-lt"/>
                <a:ea typeface="+mn-ea"/>
                <a:cs typeface="+mn-cs"/>
              </a:rPr>
              <a:t>тем самым он будет передаваться вне зависимости от </a:t>
            </a:r>
            <a:r>
              <a:rPr lang="en-US" sz="1200" kern="1200" baseline="0" dirty="0" smtClean="0">
                <a:solidFill>
                  <a:schemeClr val="tx1"/>
                </a:solidFill>
                <a:effectLst/>
                <a:latin typeface="+mn-lt"/>
                <a:ea typeface="+mn-ea"/>
                <a:cs typeface="+mn-cs"/>
              </a:rPr>
              <a:t>NAT </a:t>
            </a:r>
            <a:r>
              <a:rPr lang="ru-RU" sz="1200" kern="1200" baseline="0" dirty="0" smtClean="0">
                <a:solidFill>
                  <a:schemeClr val="tx1"/>
                </a:solidFill>
                <a:effectLst/>
                <a:latin typeface="+mn-lt"/>
                <a:ea typeface="+mn-ea"/>
                <a:cs typeface="+mn-cs"/>
              </a:rPr>
              <a:t>и МЭ</a:t>
            </a:r>
            <a:endParaRPr lang="en-US" sz="1200" kern="1200" baseline="0" dirty="0" smtClean="0">
              <a:solidFill>
                <a:schemeClr val="tx1"/>
              </a:solidFill>
              <a:effectLst/>
              <a:latin typeface="+mn-lt"/>
              <a:ea typeface="+mn-ea"/>
              <a:cs typeface="+mn-cs"/>
            </a:endParaRPr>
          </a:p>
          <a:p>
            <a:pPr lvl="0"/>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latin typeface="Arial" charset="0"/>
              </a:rPr>
              <a:t>Виртуализация</a:t>
            </a:r>
            <a:r>
              <a:rPr lang="ru-RU" baseline="0" dirty="0" smtClean="0">
                <a:latin typeface="Arial" charset="0"/>
              </a:rPr>
              <a:t> позволяет не только легко создавать эластичные контейнеры, но и надежно изолировать их друг от друга. </a:t>
            </a:r>
          </a:p>
          <a:p>
            <a:endParaRPr lang="en-US" dirty="0" smtClean="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Segoe UI" pitchFamily="34" charset="0"/>
                <a:ea typeface="+mn-ea"/>
                <a:cs typeface="+mn-cs"/>
              </a:rPr>
              <a:t>В </a:t>
            </a:r>
            <a:r>
              <a:rPr lang="en-US" sz="1200" kern="1200" dirty="0" smtClean="0">
                <a:solidFill>
                  <a:schemeClr val="tx1"/>
                </a:solidFill>
                <a:effectLst/>
                <a:latin typeface="Segoe UI" pitchFamily="34" charset="0"/>
                <a:ea typeface="+mn-ea"/>
                <a:cs typeface="+mn-cs"/>
              </a:rPr>
              <a:t>Windows Azure Compute Services </a:t>
            </a:r>
            <a:r>
              <a:rPr lang="ru-RU" sz="1200" kern="1200" dirty="0" smtClean="0">
                <a:solidFill>
                  <a:schemeClr val="tx1"/>
                </a:solidFill>
                <a:effectLst/>
                <a:latin typeface="Segoe UI" pitchFamily="34" charset="0"/>
                <a:ea typeface="+mn-ea"/>
                <a:cs typeface="+mn-cs"/>
              </a:rPr>
              <a:t>вычислительный</a:t>
            </a:r>
            <a:r>
              <a:rPr lang="ru-RU" sz="1200" kern="1200" baseline="0" dirty="0" smtClean="0">
                <a:solidFill>
                  <a:schemeClr val="tx1"/>
                </a:solidFill>
                <a:effectLst/>
                <a:latin typeface="Segoe UI" pitchFamily="34" charset="0"/>
                <a:ea typeface="+mn-ea"/>
                <a:cs typeface="+mn-cs"/>
              </a:rPr>
              <a:t> узел может работать в одной из трех ролей: </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baseline="0" dirty="0" smtClean="0">
              <a:solidFill>
                <a:schemeClr val="tx1"/>
              </a:solidFill>
              <a:effectLst/>
              <a:latin typeface="Segoe UI"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pitchFamily="34" charset="0"/>
                <a:ea typeface="+mn-ea"/>
                <a:cs typeface="+mn-cs"/>
              </a:rPr>
              <a:t>(Web, Worker </a:t>
            </a:r>
            <a:r>
              <a:rPr lang="ru-RU" sz="1200" kern="1200" baseline="0" dirty="0" smtClean="0">
                <a:solidFill>
                  <a:schemeClr val="tx1"/>
                </a:solidFill>
                <a:effectLst/>
                <a:latin typeface="Segoe UI" pitchFamily="34" charset="0"/>
                <a:ea typeface="+mn-ea"/>
                <a:cs typeface="+mn-cs"/>
              </a:rPr>
              <a:t>или</a:t>
            </a:r>
            <a:r>
              <a:rPr lang="en-US" sz="1200" kern="1200" baseline="0" dirty="0" smtClean="0">
                <a:solidFill>
                  <a:schemeClr val="tx1"/>
                </a:solidFill>
                <a:effectLst/>
                <a:latin typeface="Segoe UI" pitchFamily="34" charset="0"/>
                <a:ea typeface="+mn-ea"/>
                <a:cs typeface="+mn-cs"/>
              </a:rPr>
              <a:t> VM), </a:t>
            </a:r>
            <a:endParaRPr lang="ru-RU" sz="1200" kern="1200" baseline="0" dirty="0" smtClean="0">
              <a:solidFill>
                <a:schemeClr val="tx1"/>
              </a:solidFill>
              <a:effectLst/>
              <a:latin typeface="Segoe UI"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baseline="0" dirty="0" smtClean="0">
              <a:solidFill>
                <a:schemeClr val="tx1"/>
              </a:solidFill>
              <a:effectLst/>
              <a:latin typeface="Segoe UI"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baseline="0" dirty="0" smtClean="0">
                <a:solidFill>
                  <a:schemeClr val="tx1"/>
                </a:solidFill>
                <a:effectLst/>
                <a:latin typeface="Segoe UI" pitchFamily="34" charset="0"/>
                <a:ea typeface="+mn-ea"/>
                <a:cs typeface="+mn-cs"/>
              </a:rPr>
              <a:t>Все они являются виртуальными машинами.</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baseline="0" dirty="0" smtClean="0">
              <a:solidFill>
                <a:schemeClr val="tx1"/>
              </a:solidFill>
              <a:effectLst/>
              <a:latin typeface="Segoe UI"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baseline="0" dirty="0" smtClean="0">
                <a:solidFill>
                  <a:schemeClr val="tx1"/>
                </a:solidFill>
                <a:effectLst/>
                <a:latin typeface="Segoe UI" pitchFamily="34" charset="0"/>
                <a:ea typeface="+mn-ea"/>
                <a:cs typeface="+mn-cs"/>
              </a:rPr>
              <a:t>В зависимости от предназначения каждая ВМ получает </a:t>
            </a:r>
            <a:r>
              <a:rPr lang="en-US" dirty="0" smtClean="0">
                <a:latin typeface="Arial" charset="0"/>
              </a:rPr>
              <a:t>1, 2, 4 </a:t>
            </a:r>
            <a:r>
              <a:rPr lang="ru-RU" dirty="0" smtClean="0">
                <a:latin typeface="Arial" charset="0"/>
              </a:rPr>
              <a:t>или</a:t>
            </a:r>
            <a:r>
              <a:rPr lang="en-US" dirty="0" smtClean="0">
                <a:latin typeface="Arial" charset="0"/>
              </a:rPr>
              <a:t> 8 VCPU </a:t>
            </a:r>
            <a:r>
              <a:rPr lang="ru-RU" dirty="0" smtClean="0">
                <a:latin typeface="Arial" charset="0"/>
              </a:rPr>
              <a:t>и</a:t>
            </a:r>
            <a:r>
              <a:rPr lang="ru-RU" baseline="0" dirty="0" smtClean="0">
                <a:latin typeface="Arial" charset="0"/>
              </a:rPr>
              <a:t> ОЗУ до </a:t>
            </a:r>
            <a:r>
              <a:rPr lang="en-US" dirty="0" smtClean="0">
                <a:latin typeface="Arial" charset="0"/>
              </a:rPr>
              <a:t>14 GB. </a:t>
            </a:r>
            <a:endParaRPr lang="ru-RU" dirty="0" smtClean="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latin typeface="Arial" charset="0"/>
              </a:rPr>
              <a:t>Внутри</a:t>
            </a:r>
            <a:r>
              <a:rPr lang="ru-RU" baseline="0" dirty="0" smtClean="0">
                <a:latin typeface="Arial" charset="0"/>
              </a:rPr>
              <a:t> ВМ работает спец. версия </a:t>
            </a:r>
            <a:r>
              <a:rPr lang="en-US" dirty="0" smtClean="0">
                <a:latin typeface="Arial" charset="0"/>
              </a:rPr>
              <a:t>Windows Server 2008 </a:t>
            </a:r>
            <a:r>
              <a:rPr lang="ru-RU" dirty="0" smtClean="0">
                <a:latin typeface="Arial" charset="0"/>
              </a:rPr>
              <a:t>или</a:t>
            </a:r>
            <a:r>
              <a:rPr lang="en-US" dirty="0" smtClean="0">
                <a:latin typeface="Arial" charset="0"/>
              </a:rPr>
              <a:t> Windows Server</a:t>
            </a:r>
            <a:r>
              <a:rPr lang="en-US" baseline="0" dirty="0" smtClean="0">
                <a:latin typeface="Arial" charset="0"/>
              </a:rPr>
              <a:t> 2008 R2</a:t>
            </a:r>
            <a:r>
              <a:rPr lang="en-US" dirty="0" smtClean="0">
                <a:latin typeface="Arial" charset="0"/>
              </a:rPr>
              <a:t> </a:t>
            </a:r>
            <a:r>
              <a:rPr lang="ru-RU" dirty="0" smtClean="0">
                <a:latin typeface="Arial" charset="0"/>
              </a:rPr>
              <a:t> с установленными </a:t>
            </a:r>
            <a:r>
              <a:rPr lang="en-US" dirty="0" smtClean="0">
                <a:latin typeface="Arial" charset="0"/>
              </a:rPr>
              <a:t>(IIS, .NET </a:t>
            </a:r>
            <a:r>
              <a:rPr lang="ru-RU" dirty="0" err="1" smtClean="0">
                <a:latin typeface="Arial" charset="0"/>
              </a:rPr>
              <a:t>и.т.д</a:t>
            </a:r>
            <a:r>
              <a:rPr lang="en-US" dirty="0" smtClean="0">
                <a:latin typeface="Arial" charset="0"/>
              </a:rPr>
              <a:t>) </a:t>
            </a:r>
            <a:r>
              <a:rPr lang="ru-RU" dirty="0" smtClean="0">
                <a:latin typeface="Arial" charset="0"/>
              </a:rPr>
              <a:t>в зависимости от роли. Количество компонентов и драйверов</a:t>
            </a:r>
            <a:r>
              <a:rPr lang="ru-RU" baseline="0" dirty="0" smtClean="0">
                <a:latin typeface="Arial" charset="0"/>
              </a:rPr>
              <a:t> в такой ОС ограничено. </a:t>
            </a:r>
            <a:endParaRPr lang="en-US" dirty="0" smtClean="0">
              <a:latin typeface="Arial" charset="0"/>
            </a:endParaRPr>
          </a:p>
          <a:p>
            <a:endParaRPr lang="en-US" dirty="0" smtClean="0">
              <a:latin typeface="Arial" charset="0"/>
            </a:endParaRPr>
          </a:p>
          <a:p>
            <a:r>
              <a:rPr lang="ru-RU" dirty="0" smtClean="0">
                <a:latin typeface="Arial" charset="0"/>
              </a:rPr>
              <a:t>Нет постоянного локального хранилища у</a:t>
            </a:r>
            <a:r>
              <a:rPr lang="ru-RU" baseline="0" dirty="0" smtClean="0">
                <a:latin typeface="Arial" charset="0"/>
              </a:rPr>
              <a:t> вычислительных узлов. Перезапуск роли приведет к возвращению ВМ в эталонное положение. Любые данные которые необходимо сохранять нужно записывать в </a:t>
            </a:r>
            <a:r>
              <a:rPr lang="en-US" baseline="0" dirty="0" smtClean="0">
                <a:latin typeface="Arial" charset="0"/>
              </a:rPr>
              <a:t>Azure Storage</a:t>
            </a:r>
          </a:p>
          <a:p>
            <a:endParaRPr lang="en-US" dirty="0" smtClean="0">
              <a:latin typeface="Arial" charset="0"/>
            </a:endParaRPr>
          </a:p>
          <a:p>
            <a:r>
              <a:rPr lang="en-US" dirty="0" smtClean="0">
                <a:latin typeface="Arial" charset="0"/>
              </a:rPr>
              <a:t>Windows Firewall </a:t>
            </a:r>
            <a:r>
              <a:rPr lang="ru-RU" dirty="0" smtClean="0">
                <a:latin typeface="Arial" charset="0"/>
              </a:rPr>
              <a:t>включен</a:t>
            </a:r>
            <a:r>
              <a:rPr lang="ru-RU" baseline="0" dirty="0" smtClean="0">
                <a:latin typeface="Arial" charset="0"/>
              </a:rPr>
              <a:t> в </a:t>
            </a:r>
            <a:r>
              <a:rPr lang="ru-RU" dirty="0" smtClean="0">
                <a:latin typeface="Arial" charset="0"/>
              </a:rPr>
              <a:t>каждой ВМ</a:t>
            </a:r>
            <a:r>
              <a:rPr lang="en-US" dirty="0" smtClean="0">
                <a:latin typeface="Arial" charset="0"/>
              </a:rPr>
              <a:t>. </a:t>
            </a:r>
            <a:r>
              <a:rPr lang="ru-RU" dirty="0" smtClean="0">
                <a:latin typeface="Arial" charset="0"/>
              </a:rPr>
              <a:t>В </a:t>
            </a:r>
            <a:r>
              <a:rPr lang="en-US" dirty="0" smtClean="0">
                <a:latin typeface="Arial" charset="0"/>
              </a:rPr>
              <a:t>Windows Azure VM </a:t>
            </a:r>
            <a:r>
              <a:rPr lang="ru-RU" dirty="0" smtClean="0">
                <a:latin typeface="Arial" charset="0"/>
              </a:rPr>
              <a:t>открыты только те порты которые описаны</a:t>
            </a:r>
            <a:r>
              <a:rPr lang="ru-RU" baseline="0" dirty="0" smtClean="0">
                <a:latin typeface="Arial" charset="0"/>
              </a:rPr>
              <a:t> в конфигурации сервиса </a:t>
            </a:r>
            <a:r>
              <a:rPr lang="en-US" baseline="0" dirty="0" smtClean="0">
                <a:latin typeface="Arial" charset="0"/>
              </a:rPr>
              <a:t>Azure (</a:t>
            </a:r>
            <a:r>
              <a:rPr lang="en-US" dirty="0" smtClean="0">
                <a:latin typeface="Arial" charset="0"/>
              </a:rPr>
              <a:t>Service Definition) </a:t>
            </a:r>
            <a:r>
              <a:rPr lang="ru-RU" dirty="0" smtClean="0">
                <a:latin typeface="Arial" charset="0"/>
              </a:rPr>
              <a:t>созданном</a:t>
            </a:r>
            <a:r>
              <a:rPr lang="ru-RU" baseline="0" dirty="0" smtClean="0">
                <a:latin typeface="Arial" charset="0"/>
              </a:rPr>
              <a:t> заказчиком</a:t>
            </a:r>
            <a:r>
              <a:rPr lang="en-US" dirty="0" smtClean="0">
                <a:latin typeface="Arial" charset="0"/>
              </a:rPr>
              <a:t>. </a:t>
            </a:r>
          </a:p>
          <a:p>
            <a:endParaRPr lang="en-US" dirty="0" smtClean="0">
              <a:latin typeface="Arial" charset="0"/>
            </a:endParaRPr>
          </a:p>
          <a:p>
            <a:r>
              <a:rPr lang="en-US" dirty="0" smtClean="0">
                <a:latin typeface="Arial" charset="0"/>
              </a:rPr>
              <a:t>Windows Azure </a:t>
            </a:r>
            <a:r>
              <a:rPr lang="ru-RU" dirty="0" smtClean="0">
                <a:latin typeface="Arial" charset="0"/>
              </a:rPr>
              <a:t>использует спец. версию </a:t>
            </a:r>
            <a:r>
              <a:rPr lang="en-US" dirty="0" smtClean="0">
                <a:latin typeface="Arial" charset="0"/>
              </a:rPr>
              <a:t>Hyper-V</a:t>
            </a:r>
            <a:r>
              <a:rPr lang="en-US" baseline="0" dirty="0" smtClean="0">
                <a:latin typeface="Arial" charset="0"/>
              </a:rPr>
              <a:t> c </a:t>
            </a:r>
            <a:r>
              <a:rPr lang="ru-RU" baseline="0" dirty="0" smtClean="0">
                <a:latin typeface="Arial" charset="0"/>
              </a:rPr>
              <a:t>минимальными компонентами </a:t>
            </a:r>
            <a:r>
              <a:rPr lang="ru-RU" dirty="0" smtClean="0">
                <a:latin typeface="Arial" charset="0"/>
              </a:rPr>
              <a:t>такими как </a:t>
            </a:r>
            <a:r>
              <a:rPr lang="en-US" dirty="0" smtClean="0">
                <a:latin typeface="Arial" charset="0"/>
              </a:rPr>
              <a:t>Fabric Controller agent. </a:t>
            </a:r>
            <a:endParaRPr lang="ru-RU" dirty="0" smtClean="0">
              <a:latin typeface="Arial" charset="0"/>
            </a:endParaRPr>
          </a:p>
          <a:p>
            <a:endParaRPr lang="en-US" dirty="0" smtClean="0">
              <a:latin typeface="Arial" charset="0"/>
            </a:endParaRPr>
          </a:p>
          <a:p>
            <a:r>
              <a:rPr lang="ru-RU" dirty="0" smtClean="0">
                <a:latin typeface="Arial" charset="0"/>
              </a:rPr>
              <a:t>Критической</a:t>
            </a:r>
            <a:r>
              <a:rPr lang="ru-RU" baseline="0" dirty="0" smtClean="0">
                <a:latin typeface="Arial" charset="0"/>
              </a:rPr>
              <a:t> границей изоляции является граница защищающая </a:t>
            </a:r>
            <a:r>
              <a:rPr lang="ru-RU" dirty="0" smtClean="0">
                <a:latin typeface="Arial" charset="0"/>
              </a:rPr>
              <a:t>корневую</a:t>
            </a:r>
            <a:r>
              <a:rPr lang="en-US" dirty="0" smtClean="0">
                <a:latin typeface="Arial" charset="0"/>
              </a:rPr>
              <a:t> </a:t>
            </a:r>
            <a:r>
              <a:rPr lang="ru-RU" dirty="0" smtClean="0">
                <a:latin typeface="Arial" charset="0"/>
              </a:rPr>
              <a:t>ВМ</a:t>
            </a:r>
            <a:r>
              <a:rPr lang="en-US" dirty="0" smtClean="0">
                <a:latin typeface="Arial" charset="0"/>
              </a:rPr>
              <a:t> </a:t>
            </a:r>
            <a:r>
              <a:rPr lang="ru-RU" dirty="0" smtClean="0">
                <a:latin typeface="Arial" charset="0"/>
              </a:rPr>
              <a:t>от гостевых ВМ</a:t>
            </a:r>
          </a:p>
          <a:p>
            <a:endParaRPr lang="en-US" dirty="0" smtClean="0">
              <a:latin typeface="Arial" charset="0"/>
            </a:endParaRPr>
          </a:p>
          <a:p>
            <a:r>
              <a:rPr lang="ru-RU" dirty="0" smtClean="0"/>
              <a:t>Весь доступ к сети или системам</a:t>
            </a:r>
            <a:r>
              <a:rPr lang="ru-RU" baseline="0" dirty="0" smtClean="0"/>
              <a:t> хранения от гостевых ВМ управляется с помощью </a:t>
            </a:r>
            <a:r>
              <a:rPr lang="ru-RU" dirty="0" smtClean="0"/>
              <a:t>корневой ВМ</a:t>
            </a:r>
            <a:r>
              <a:rPr lang="en-US" dirty="0" smtClean="0"/>
              <a:t>. </a:t>
            </a:r>
            <a:endParaRPr lang="ru-RU" dirty="0" smtClean="0"/>
          </a:p>
          <a:p>
            <a:endParaRPr lang="ru-RU" dirty="0" smtClean="0">
              <a:latin typeface="Arial" charset="0"/>
            </a:endParaRPr>
          </a:p>
          <a:p>
            <a:r>
              <a:rPr lang="ru-RU" dirty="0" smtClean="0">
                <a:latin typeface="Arial" charset="0"/>
              </a:rPr>
              <a:t>Сетевой коммутатор гипервизора</a:t>
            </a:r>
            <a:r>
              <a:rPr lang="ru-RU" baseline="0" dirty="0" smtClean="0">
                <a:latin typeface="Arial" charset="0"/>
              </a:rPr>
              <a:t> </a:t>
            </a:r>
            <a:r>
              <a:rPr lang="ru-RU" dirty="0" smtClean="0">
                <a:latin typeface="Arial" charset="0"/>
              </a:rPr>
              <a:t>фильтрует весь сетевой траффик</a:t>
            </a:r>
            <a:r>
              <a:rPr lang="en-US" dirty="0" smtClean="0">
                <a:latin typeface="Arial" charset="0"/>
              </a:rPr>
              <a:t> </a:t>
            </a:r>
            <a:r>
              <a:rPr lang="ru-RU" dirty="0" smtClean="0">
                <a:latin typeface="Arial" charset="0"/>
              </a:rPr>
              <a:t>ВМ.</a:t>
            </a:r>
            <a:r>
              <a:rPr lang="ru-RU" baseline="0" dirty="0" smtClean="0">
                <a:latin typeface="Arial" charset="0"/>
              </a:rPr>
              <a:t> И не дает осуществлять ВМ атаки с прослушиванием чужого траффика на том же физическом хосте. Так же блокируется широковещательный траффик и </a:t>
            </a:r>
            <a:r>
              <a:rPr lang="ru-RU" baseline="0" dirty="0" err="1" smtClean="0">
                <a:latin typeface="Arial" charset="0"/>
              </a:rPr>
              <a:t>мультикастный</a:t>
            </a:r>
            <a:r>
              <a:rPr lang="ru-RU" baseline="0" dirty="0" smtClean="0">
                <a:latin typeface="Arial" charset="0"/>
              </a:rPr>
              <a:t> траффик</a:t>
            </a:r>
            <a:r>
              <a:rPr lang="en-US" dirty="0" smtClean="0">
                <a:latin typeface="Arial" charset="0"/>
              </a:rPr>
              <a:t>, </a:t>
            </a:r>
            <a:r>
              <a:rPr lang="ru-RU" dirty="0" smtClean="0">
                <a:latin typeface="Arial" charset="0"/>
              </a:rPr>
              <a:t>кроме трафика необходимого для аренды </a:t>
            </a:r>
            <a:r>
              <a:rPr lang="en-US" dirty="0" smtClean="0">
                <a:latin typeface="Arial" charset="0"/>
              </a:rPr>
              <a:t>DHCP </a:t>
            </a:r>
            <a:r>
              <a:rPr lang="ru-RU" dirty="0" smtClean="0">
                <a:latin typeface="Arial" charset="0"/>
              </a:rPr>
              <a:t>адресов</a:t>
            </a:r>
            <a:endParaRPr lang="en-US" dirty="0" smtClean="0"/>
          </a:p>
          <a:p>
            <a:endParaRPr lang="en-US" dirty="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smtClean="0">
                <a:latin typeface="Arial" charset="0"/>
              </a:rPr>
              <a:t>Изоляция</a:t>
            </a:r>
            <a:r>
              <a:rPr lang="ru-RU" b="1" baseline="0" dirty="0" smtClean="0">
                <a:latin typeface="Arial" charset="0"/>
              </a:rPr>
              <a:t> ВМ не зависит от безопасности </a:t>
            </a:r>
            <a:r>
              <a:rPr lang="en-US" b="1" baseline="0" dirty="0" smtClean="0">
                <a:latin typeface="Arial" charset="0"/>
              </a:rPr>
              <a:t>Windows</a:t>
            </a:r>
            <a:r>
              <a:rPr lang="ru-RU" b="1" baseline="0" dirty="0" smtClean="0">
                <a:latin typeface="Arial" charset="0"/>
              </a:rPr>
              <a:t> она соблюдается с помощью гипервизора и </a:t>
            </a:r>
            <a:r>
              <a:rPr lang="en-US" baseline="0" dirty="0" smtClean="0">
                <a:latin typeface="Arial" charset="0"/>
              </a:rPr>
              <a:t>Fabric Controller.</a:t>
            </a:r>
            <a:endParaRPr lang="en-US" dirty="0" smtClean="0">
              <a:latin typeface="Arial" charset="0"/>
            </a:endParaRPr>
          </a:p>
          <a:p>
            <a:endParaRPr lang="en-US" dirty="0" smtClean="0"/>
          </a:p>
          <a:p>
            <a:r>
              <a:rPr lang="en-US" dirty="0" smtClean="0"/>
              <a:t>The foundation</a:t>
            </a:r>
            <a:r>
              <a:rPr lang="en-US" baseline="0" dirty="0" smtClean="0"/>
              <a:t> for keeping different data and code appropriately segregated is virtualization. The </a:t>
            </a:r>
            <a:r>
              <a:rPr lang="en-US" sz="1200" b="0" i="0" u="none" strike="noStrike" kern="1200" baseline="0" dirty="0" smtClean="0">
                <a:solidFill>
                  <a:schemeClr val="tx1"/>
                </a:solidFill>
                <a:latin typeface="+mn-lt"/>
                <a:ea typeface="+mn-ea"/>
                <a:cs typeface="+mn-cs"/>
              </a:rPr>
              <a:t>critical boundary is the isolation of the root VM from the guest VMs and the guest VMs from one another, managed by the hypervisor and the root OS. The hypervisor/root OS pairing leverages Microsoft’s decades of operating system security experience, as well as more recent learning from Microsoft’s Hyper-V, to provide strong isolation of guest VMs. </a:t>
            </a:r>
          </a:p>
          <a:p>
            <a:r>
              <a:rPr lang="en-US" sz="1200" b="0" i="0" u="none" strike="noStrike" kern="1200" baseline="0" dirty="0" smtClean="0">
                <a:solidFill>
                  <a:schemeClr val="tx1"/>
                </a:solidFill>
                <a:latin typeface="+mn-lt"/>
                <a:ea typeface="+mn-ea"/>
                <a:cs typeface="+mn-cs"/>
              </a:rPr>
              <a:t/>
            </a:r>
            <a:br>
              <a:rPr lang="en-US" sz="1200" b="0" i="0" u="none" strike="noStrike" kern="1200" baseline="0" dirty="0" smtClean="0">
                <a:solidFill>
                  <a:schemeClr val="tx1"/>
                </a:solidFill>
                <a:latin typeface="+mn-lt"/>
                <a:ea typeface="+mn-ea"/>
                <a:cs typeface="+mn-cs"/>
              </a:rPr>
            </a:br>
            <a:r>
              <a:rPr lang="en-US" sz="1200" b="0" i="0" u="none" strike="noStrike" kern="1200" baseline="0" dirty="0" smtClean="0">
                <a:solidFill>
                  <a:schemeClr val="tx1"/>
                </a:solidFill>
                <a:latin typeface="+mn-lt"/>
                <a:ea typeface="+mn-ea"/>
                <a:cs typeface="+mn-cs"/>
              </a:rPr>
              <a:t>From a security perspective, the guest VMs and particularly the Fabric Agent (FA) running inside them are considered to be untrusted, while the host OS and the Fabric Controller (FC) are considered to be trusted. It is thus critical that a strong security boundary is enforced between guest VMs running customer code and the trusted infrastructure.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hypervisor and the root OS provide network packet filters that assure that the untrusted VMs cannot generate spoofed traffic, cannot receive traffic not addressed to them, cannot direct traffic to protected infrastructure endpoints, and cannot send or receive inappropriate broadcast traffic. Connections between role instances of </a:t>
            </a:r>
            <a:r>
              <a:rPr lang="en-US" sz="1200" b="0" i="1" u="none" strike="noStrike" kern="1200" baseline="0" dirty="0" smtClean="0">
                <a:solidFill>
                  <a:schemeClr val="tx1"/>
                </a:solidFill>
                <a:latin typeface="+mn-lt"/>
                <a:ea typeface="+mn-ea"/>
                <a:cs typeface="+mn-cs"/>
              </a:rPr>
              <a:t>different </a:t>
            </a:r>
            <a:r>
              <a:rPr lang="en-US" sz="1200" b="0" i="0" u="none" strike="noStrike" kern="1200" baseline="0" dirty="0" smtClean="0">
                <a:solidFill>
                  <a:schemeClr val="tx1"/>
                </a:solidFill>
                <a:latin typeface="+mn-lt"/>
                <a:ea typeface="+mn-ea"/>
                <a:cs typeface="+mn-cs"/>
              </a:rPr>
              <a:t>applications are considered to be Internet connections, and traffic between applications are only allowed to the public Internet addresses.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the central orchestrator of much the Windows Azure Fabric, significant controls are in place to mitigate threats to fabric controllers, especially from potentially compromised Fabric Agents (FAs) within customer applications. The Fabric Controller strongly parses all communications from the Fabric Agents as though they were untrusted communications. In addition, the Fabric Controllers and devices incapable of implementing SSL are on separate VLANs, which limits exposure of their authentication interfaces to a compromised node that hosts VMs. </a:t>
            </a:r>
            <a:endParaRPr lang="en-US" dirty="0"/>
          </a:p>
        </p:txBody>
      </p:sp>
      <p:sp>
        <p:nvSpPr>
          <p:cNvPr id="4" name="Slide Number Placeholder 3"/>
          <p:cNvSpPr>
            <a:spLocks noGrp="1"/>
          </p:cNvSpPr>
          <p:nvPr>
            <p:ph type="sldNum" sz="quarter" idx="10"/>
          </p:nvPr>
        </p:nvSpPr>
        <p:spPr/>
        <p:txBody>
          <a:bodyPr/>
          <a:lstStyle/>
          <a:p>
            <a:fld id="{55D33FA0-D9A5-4585-9558-2DDA3947F6E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979563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1412776"/>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4023244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8890363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1711382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5105458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3295305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4531760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241375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1487505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73052399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62345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46426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94520679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7657062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5439266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5786074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8583363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4481476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20887426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24288421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652116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971292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50087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958497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8432633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9776347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3886805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266012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55382791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8186543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2679913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946633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1726883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6035319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5949722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180408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92965223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36778234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73191502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6376672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15278156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5263873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33926315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83209895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622037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42933676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1623847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90530448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9316266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65596627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48534802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9806467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67107535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320714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0620856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884967475"/>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43246577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86586167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04066548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56771320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51583532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5770834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5926720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25033428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094310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71384210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5878573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170382123"/>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04462431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6588608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0745654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65447761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6072872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1245425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64663309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94561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3587130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111426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641164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082186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784732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827416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805302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9074295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_Speaker_Compan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Text Placeholder 25"/>
          <p:cNvSpPr>
            <a:spLocks noGrp="1"/>
          </p:cNvSpPr>
          <p:nvPr>
            <p:ph type="body" sz="quarter" idx="10" hasCustomPrompt="1"/>
          </p:nvPr>
        </p:nvSpPr>
        <p:spPr>
          <a:xfrm>
            <a:off x="6491073" y="1222082"/>
            <a:ext cx="1535116" cy="664797"/>
          </a:xfrm>
        </p:spPr>
        <p:txBody>
          <a:bodyPr/>
          <a:lstStyle>
            <a:lvl1pPr marL="0" indent="0">
              <a:buFontTx/>
              <a:buNone/>
              <a:defRPr sz="2000"/>
            </a:lvl1pPr>
          </a:lstStyle>
          <a:p>
            <a:pPr lvl="0"/>
            <a:r>
              <a:rPr lang="ru-RU" sz="2400" dirty="0" smtClean="0"/>
              <a:t>Код сессии</a:t>
            </a:r>
            <a:endParaRPr lang="ru-RU" dirty="0"/>
          </a:p>
        </p:txBody>
      </p:sp>
      <p:sp>
        <p:nvSpPr>
          <p:cNvPr id="29" name="Title 1"/>
          <p:cNvSpPr>
            <a:spLocks noGrp="1"/>
          </p:cNvSpPr>
          <p:nvPr>
            <p:ph type="ctrTitle" hasCustomPrompt="1"/>
          </p:nvPr>
        </p:nvSpPr>
        <p:spPr>
          <a:xfrm>
            <a:off x="619048" y="2193244"/>
            <a:ext cx="6994362" cy="1523494"/>
          </a:xfrm>
        </p:spPr>
        <p:txBody>
          <a:bodyPr anchor="ctr" anchorCtr="0">
            <a:noAutofit/>
          </a:bodyPr>
          <a:lstStyle>
            <a:lvl1pPr>
              <a:lnSpc>
                <a:spcPct val="90000"/>
              </a:lnSpc>
              <a:defRPr sz="4800"/>
            </a:lvl1pPr>
          </a:lstStyle>
          <a:p>
            <a:r>
              <a:rPr lang="ru-RU" dirty="0" smtClean="0"/>
              <a:t>Название сессии </a:t>
            </a:r>
            <a:endParaRPr lang="en-US" dirty="0"/>
          </a:p>
        </p:txBody>
      </p:sp>
      <p:sp>
        <p:nvSpPr>
          <p:cNvPr id="35" name="Subtitle 2"/>
          <p:cNvSpPr>
            <a:spLocks noGrp="1"/>
          </p:cNvSpPr>
          <p:nvPr>
            <p:ph type="subTitle" idx="1" hasCustomPrompt="1"/>
          </p:nvPr>
        </p:nvSpPr>
        <p:spPr>
          <a:xfrm>
            <a:off x="618462" y="476519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ru-RU" dirty="0" smtClean="0"/>
              <a:t>Имя Фамилия </a:t>
            </a:r>
            <a:endParaRPr lang="en-US" dirty="0"/>
          </a:p>
        </p:txBody>
      </p:sp>
      <p:sp>
        <p:nvSpPr>
          <p:cNvPr id="37" name="Text Placeholder 36"/>
          <p:cNvSpPr>
            <a:spLocks noGrp="1"/>
          </p:cNvSpPr>
          <p:nvPr>
            <p:ph type="body" sz="quarter" idx="11" hasCustomPrompt="1"/>
          </p:nvPr>
        </p:nvSpPr>
        <p:spPr>
          <a:xfrm>
            <a:off x="618461" y="5227200"/>
            <a:ext cx="6994822" cy="387798"/>
          </a:xfrm>
        </p:spPr>
        <p:txBody>
          <a:bodyPr/>
          <a:lstStyle>
            <a:lvl1pPr marL="0" indent="0">
              <a:buFontTx/>
              <a:buNone/>
              <a:defRPr sz="2800"/>
            </a:lvl1pPr>
          </a:lstStyle>
          <a:p>
            <a:pPr lvl="0"/>
            <a:r>
              <a:rPr lang="ru-RU" dirty="0" smtClean="0"/>
              <a:t>Должность </a:t>
            </a:r>
            <a:endParaRPr lang="ru-RU" dirty="0"/>
          </a:p>
        </p:txBody>
      </p:sp>
      <p:sp>
        <p:nvSpPr>
          <p:cNvPr id="39" name="Text Placeholder 38"/>
          <p:cNvSpPr>
            <a:spLocks noGrp="1"/>
          </p:cNvSpPr>
          <p:nvPr>
            <p:ph type="body" sz="quarter" idx="12" hasCustomPrompt="1"/>
          </p:nvPr>
        </p:nvSpPr>
        <p:spPr>
          <a:xfrm>
            <a:off x="618461" y="5616000"/>
            <a:ext cx="6994822" cy="387798"/>
          </a:xfrm>
        </p:spPr>
        <p:txBody>
          <a:bodyPr/>
          <a:lstStyle>
            <a:lvl1pPr marL="0" indent="0">
              <a:buFontTx/>
              <a:buNone/>
              <a:defRPr sz="2800"/>
            </a:lvl1pPr>
          </a:lstStyle>
          <a:p>
            <a:pPr lvl="0"/>
            <a:r>
              <a:rPr lang="ru-RU" dirty="0" smtClean="0"/>
              <a:t>Название организации </a:t>
            </a:r>
            <a:endParaRPr lang="ru-RU" dirty="0"/>
          </a:p>
        </p:txBody>
      </p:sp>
    </p:spTree>
    <p:extLst>
      <p:ext uri="{BB962C8B-B14F-4D97-AF65-F5344CB8AC3E}">
        <p14:creationId xmlns:p14="http://schemas.microsoft.com/office/powerpoint/2010/main" val="377844337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_Two_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Text Placeholder 25"/>
          <p:cNvSpPr>
            <a:spLocks noGrp="1"/>
          </p:cNvSpPr>
          <p:nvPr>
            <p:ph type="body" sz="quarter" idx="10" hasCustomPrompt="1"/>
          </p:nvPr>
        </p:nvSpPr>
        <p:spPr>
          <a:xfrm>
            <a:off x="6491073" y="1222082"/>
            <a:ext cx="1535116" cy="664797"/>
          </a:xfrm>
        </p:spPr>
        <p:txBody>
          <a:bodyPr/>
          <a:lstStyle>
            <a:lvl1pPr marL="0" indent="0">
              <a:buFontTx/>
              <a:buNone/>
              <a:defRPr sz="2000"/>
            </a:lvl1pPr>
          </a:lstStyle>
          <a:p>
            <a:pPr lvl="0"/>
            <a:r>
              <a:rPr lang="ru-RU" sz="2400" dirty="0" smtClean="0"/>
              <a:t>Код сессии</a:t>
            </a:r>
            <a:endParaRPr lang="ru-RU" dirty="0"/>
          </a:p>
        </p:txBody>
      </p:sp>
      <p:sp>
        <p:nvSpPr>
          <p:cNvPr id="29" name="Title 1"/>
          <p:cNvSpPr>
            <a:spLocks noGrp="1"/>
          </p:cNvSpPr>
          <p:nvPr>
            <p:ph type="ctrTitle" hasCustomPrompt="1"/>
          </p:nvPr>
        </p:nvSpPr>
        <p:spPr>
          <a:xfrm>
            <a:off x="619048" y="2193244"/>
            <a:ext cx="6994362" cy="1523494"/>
          </a:xfrm>
        </p:spPr>
        <p:txBody>
          <a:bodyPr anchor="ctr" anchorCtr="0">
            <a:noAutofit/>
          </a:bodyPr>
          <a:lstStyle>
            <a:lvl1pPr>
              <a:lnSpc>
                <a:spcPct val="90000"/>
              </a:lnSpc>
              <a:defRPr sz="4800"/>
            </a:lvl1pPr>
          </a:lstStyle>
          <a:p>
            <a:r>
              <a:rPr lang="ru-RU" dirty="0" smtClean="0"/>
              <a:t>Название сессии </a:t>
            </a:r>
            <a:endParaRPr lang="en-US" dirty="0"/>
          </a:p>
        </p:txBody>
      </p:sp>
      <p:sp>
        <p:nvSpPr>
          <p:cNvPr id="35" name="Subtitle 2"/>
          <p:cNvSpPr>
            <a:spLocks noGrp="1"/>
          </p:cNvSpPr>
          <p:nvPr>
            <p:ph type="subTitle" idx="1" hasCustomPrompt="1"/>
          </p:nvPr>
        </p:nvSpPr>
        <p:spPr>
          <a:xfrm>
            <a:off x="618461" y="4765196"/>
            <a:ext cx="3497411"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ru-RU" dirty="0" smtClean="0"/>
              <a:t>Имя Фамилия </a:t>
            </a:r>
            <a:endParaRPr lang="en-US" dirty="0"/>
          </a:p>
        </p:txBody>
      </p:sp>
      <p:sp>
        <p:nvSpPr>
          <p:cNvPr id="37" name="Text Placeholder 36"/>
          <p:cNvSpPr>
            <a:spLocks noGrp="1"/>
          </p:cNvSpPr>
          <p:nvPr>
            <p:ph type="body" sz="quarter" idx="11" hasCustomPrompt="1"/>
          </p:nvPr>
        </p:nvSpPr>
        <p:spPr>
          <a:xfrm>
            <a:off x="618461" y="5227201"/>
            <a:ext cx="3497411" cy="332399"/>
          </a:xfrm>
        </p:spPr>
        <p:txBody>
          <a:bodyPr/>
          <a:lstStyle>
            <a:lvl1pPr marL="0" indent="0">
              <a:buFontTx/>
              <a:buNone/>
              <a:defRPr sz="2400"/>
            </a:lvl1pPr>
          </a:lstStyle>
          <a:p>
            <a:pPr lvl="0"/>
            <a:r>
              <a:rPr lang="ru-RU" dirty="0" smtClean="0"/>
              <a:t>Компания </a:t>
            </a:r>
            <a:endParaRPr lang="ru-RU" dirty="0"/>
          </a:p>
        </p:txBody>
      </p:sp>
      <p:sp>
        <p:nvSpPr>
          <p:cNvPr id="3" name="Text Placeholder 2"/>
          <p:cNvSpPr>
            <a:spLocks noGrp="1"/>
          </p:cNvSpPr>
          <p:nvPr>
            <p:ph type="body" sz="quarter" idx="12" hasCustomPrompt="1"/>
          </p:nvPr>
        </p:nvSpPr>
        <p:spPr>
          <a:xfrm>
            <a:off x="4115872" y="4766400"/>
            <a:ext cx="3497411" cy="387798"/>
          </a:xfrm>
        </p:spPr>
        <p:txBody>
          <a:bodyPr/>
          <a:lstStyle>
            <a:lvl1pPr marL="0" indent="0" algn="r">
              <a:buFontTx/>
              <a:buNone/>
              <a:defRPr sz="2800"/>
            </a:lvl1pPr>
          </a:lstStyle>
          <a:p>
            <a:pPr lvl="0"/>
            <a:r>
              <a:rPr lang="ru-RU" dirty="0" smtClean="0"/>
              <a:t>Имя Фамилия</a:t>
            </a:r>
            <a:endParaRPr lang="ru-RU" dirty="0"/>
          </a:p>
        </p:txBody>
      </p:sp>
      <p:sp>
        <p:nvSpPr>
          <p:cNvPr id="5" name="Text Placeholder 4"/>
          <p:cNvSpPr>
            <a:spLocks noGrp="1"/>
          </p:cNvSpPr>
          <p:nvPr>
            <p:ph type="body" sz="quarter" idx="13" hasCustomPrompt="1"/>
          </p:nvPr>
        </p:nvSpPr>
        <p:spPr>
          <a:xfrm>
            <a:off x="4115872" y="5227200"/>
            <a:ext cx="3497411" cy="331200"/>
          </a:xfrm>
        </p:spPr>
        <p:txBody>
          <a:bodyPr/>
          <a:lstStyle>
            <a:lvl1pPr marL="0" indent="0" algn="r">
              <a:buFontTx/>
              <a:buNone/>
              <a:defRPr sz="2400"/>
            </a:lvl1pPr>
          </a:lstStyle>
          <a:p>
            <a:pPr lvl="0"/>
            <a:r>
              <a:rPr lang="ru-RU" dirty="0" smtClean="0"/>
              <a:t>Компания</a:t>
            </a:r>
            <a:endParaRPr lang="ru-RU" dirty="0"/>
          </a:p>
        </p:txBody>
      </p:sp>
    </p:spTree>
    <p:extLst>
      <p:ext uri="{BB962C8B-B14F-4D97-AF65-F5344CB8AC3E}">
        <p14:creationId xmlns:p14="http://schemas.microsoft.com/office/powerpoint/2010/main" val="46018181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Three_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Text Placeholder 25"/>
          <p:cNvSpPr>
            <a:spLocks noGrp="1"/>
          </p:cNvSpPr>
          <p:nvPr>
            <p:ph type="body" sz="quarter" idx="10" hasCustomPrompt="1"/>
          </p:nvPr>
        </p:nvSpPr>
        <p:spPr>
          <a:xfrm>
            <a:off x="6491073" y="1222082"/>
            <a:ext cx="1535116" cy="664797"/>
          </a:xfrm>
        </p:spPr>
        <p:txBody>
          <a:bodyPr/>
          <a:lstStyle>
            <a:lvl1pPr marL="0" indent="0">
              <a:buFontTx/>
              <a:buNone/>
              <a:defRPr sz="2000"/>
            </a:lvl1pPr>
          </a:lstStyle>
          <a:p>
            <a:pPr lvl="0"/>
            <a:r>
              <a:rPr lang="ru-RU" sz="2400" dirty="0" smtClean="0"/>
              <a:t>Код сессии</a:t>
            </a:r>
            <a:endParaRPr lang="ru-RU" dirty="0"/>
          </a:p>
        </p:txBody>
      </p:sp>
      <p:sp>
        <p:nvSpPr>
          <p:cNvPr id="29" name="Title 1"/>
          <p:cNvSpPr>
            <a:spLocks noGrp="1"/>
          </p:cNvSpPr>
          <p:nvPr>
            <p:ph type="ctrTitle" hasCustomPrompt="1"/>
          </p:nvPr>
        </p:nvSpPr>
        <p:spPr>
          <a:xfrm>
            <a:off x="619048" y="2193244"/>
            <a:ext cx="6994362" cy="1523494"/>
          </a:xfrm>
        </p:spPr>
        <p:txBody>
          <a:bodyPr anchor="ctr" anchorCtr="0">
            <a:noAutofit/>
          </a:bodyPr>
          <a:lstStyle>
            <a:lvl1pPr>
              <a:lnSpc>
                <a:spcPct val="90000"/>
              </a:lnSpc>
              <a:defRPr sz="4800"/>
            </a:lvl1pPr>
          </a:lstStyle>
          <a:p>
            <a:r>
              <a:rPr lang="ru-RU" dirty="0" smtClean="0"/>
              <a:t>Название сессии </a:t>
            </a:r>
            <a:endParaRPr lang="en-US" dirty="0"/>
          </a:p>
        </p:txBody>
      </p:sp>
      <p:sp>
        <p:nvSpPr>
          <p:cNvPr id="35" name="Subtitle 2"/>
          <p:cNvSpPr>
            <a:spLocks noGrp="1"/>
          </p:cNvSpPr>
          <p:nvPr>
            <p:ph type="subTitle" idx="1" hasCustomPrompt="1"/>
          </p:nvPr>
        </p:nvSpPr>
        <p:spPr>
          <a:xfrm>
            <a:off x="618461" y="4765195"/>
            <a:ext cx="2330707" cy="277200"/>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ru-RU" dirty="0" smtClean="0"/>
              <a:t>Имя Фамилия</a:t>
            </a:r>
            <a:endParaRPr lang="en-US" dirty="0"/>
          </a:p>
        </p:txBody>
      </p:sp>
      <p:sp>
        <p:nvSpPr>
          <p:cNvPr id="37" name="Text Placeholder 36"/>
          <p:cNvSpPr>
            <a:spLocks noGrp="1"/>
          </p:cNvSpPr>
          <p:nvPr>
            <p:ph type="body" sz="quarter" idx="11" hasCustomPrompt="1"/>
          </p:nvPr>
        </p:nvSpPr>
        <p:spPr>
          <a:xfrm>
            <a:off x="618461" y="5040001"/>
            <a:ext cx="2330707" cy="276999"/>
          </a:xfrm>
        </p:spPr>
        <p:txBody>
          <a:bodyPr/>
          <a:lstStyle>
            <a:lvl1pPr marL="0" indent="0">
              <a:buFontTx/>
              <a:buNone/>
              <a:defRPr sz="2000"/>
            </a:lvl1pPr>
          </a:lstStyle>
          <a:p>
            <a:pPr lvl="0"/>
            <a:r>
              <a:rPr lang="ru-RU" dirty="0" smtClean="0"/>
              <a:t>Компания </a:t>
            </a:r>
            <a:endParaRPr lang="ru-RU" dirty="0"/>
          </a:p>
        </p:txBody>
      </p:sp>
      <p:sp>
        <p:nvSpPr>
          <p:cNvPr id="3" name="Text Placeholder 2"/>
          <p:cNvSpPr>
            <a:spLocks noGrp="1"/>
          </p:cNvSpPr>
          <p:nvPr>
            <p:ph type="body" sz="quarter" idx="12" hasCustomPrompt="1"/>
          </p:nvPr>
        </p:nvSpPr>
        <p:spPr>
          <a:xfrm>
            <a:off x="2949168" y="4766401"/>
            <a:ext cx="2330707" cy="276999"/>
          </a:xfrm>
        </p:spPr>
        <p:txBody>
          <a:bodyPr/>
          <a:lstStyle>
            <a:lvl1pPr marL="0" indent="0" algn="l">
              <a:buFontTx/>
              <a:buNone/>
              <a:defRPr sz="2000"/>
            </a:lvl1pPr>
          </a:lstStyle>
          <a:p>
            <a:pPr lvl="0"/>
            <a:r>
              <a:rPr lang="ru-RU" dirty="0" smtClean="0"/>
              <a:t>Имя Фамилия</a:t>
            </a:r>
            <a:endParaRPr lang="ru-RU" dirty="0"/>
          </a:p>
        </p:txBody>
      </p:sp>
      <p:sp>
        <p:nvSpPr>
          <p:cNvPr id="5" name="Text Placeholder 4"/>
          <p:cNvSpPr>
            <a:spLocks noGrp="1"/>
          </p:cNvSpPr>
          <p:nvPr>
            <p:ph type="body" sz="quarter" idx="13" hasCustomPrompt="1"/>
          </p:nvPr>
        </p:nvSpPr>
        <p:spPr>
          <a:xfrm>
            <a:off x="2949168" y="5041084"/>
            <a:ext cx="2330707" cy="276999"/>
          </a:xfrm>
        </p:spPr>
        <p:txBody>
          <a:bodyPr/>
          <a:lstStyle>
            <a:lvl1pPr marL="0" indent="0" algn="l">
              <a:buFontTx/>
              <a:buNone/>
              <a:defRPr sz="2000"/>
            </a:lvl1pPr>
          </a:lstStyle>
          <a:p>
            <a:pPr lvl="0"/>
            <a:r>
              <a:rPr lang="ru-RU" dirty="0" smtClean="0"/>
              <a:t>Компания</a:t>
            </a:r>
            <a:endParaRPr lang="ru-RU" dirty="0"/>
          </a:p>
        </p:txBody>
      </p:sp>
      <p:sp>
        <p:nvSpPr>
          <p:cNvPr id="4" name="Text Placeholder 3"/>
          <p:cNvSpPr>
            <a:spLocks noGrp="1"/>
          </p:cNvSpPr>
          <p:nvPr>
            <p:ph type="body" sz="quarter" idx="14" hasCustomPrompt="1"/>
          </p:nvPr>
        </p:nvSpPr>
        <p:spPr>
          <a:xfrm>
            <a:off x="5279875" y="4766401"/>
            <a:ext cx="2330707" cy="276999"/>
          </a:xfrm>
        </p:spPr>
        <p:txBody>
          <a:bodyPr/>
          <a:lstStyle>
            <a:lvl1pPr marL="0" indent="0">
              <a:buFontTx/>
              <a:buNone/>
              <a:defRPr sz="2000"/>
            </a:lvl1pPr>
          </a:lstStyle>
          <a:p>
            <a:pPr lvl="0"/>
            <a:r>
              <a:rPr lang="ru-RU" dirty="0" smtClean="0"/>
              <a:t>Имя Фамилия</a:t>
            </a:r>
            <a:endParaRPr lang="ru-RU" dirty="0"/>
          </a:p>
        </p:txBody>
      </p:sp>
      <p:sp>
        <p:nvSpPr>
          <p:cNvPr id="7" name="Text Placeholder 6"/>
          <p:cNvSpPr>
            <a:spLocks noGrp="1"/>
          </p:cNvSpPr>
          <p:nvPr>
            <p:ph type="body" sz="quarter" idx="15" hasCustomPrompt="1"/>
          </p:nvPr>
        </p:nvSpPr>
        <p:spPr>
          <a:xfrm>
            <a:off x="5279875" y="5040001"/>
            <a:ext cx="2330707" cy="276999"/>
          </a:xfrm>
        </p:spPr>
        <p:txBody>
          <a:bodyPr/>
          <a:lstStyle>
            <a:lvl1pPr marL="0" indent="0">
              <a:buFontTx/>
              <a:buNone/>
              <a:defRPr sz="2000"/>
            </a:lvl1pPr>
          </a:lstStyle>
          <a:p>
            <a:pPr lvl="0"/>
            <a:r>
              <a:rPr lang="ru-RU" dirty="0" smtClean="0"/>
              <a:t>Компания</a:t>
            </a:r>
            <a:endParaRPr lang="ru-RU" dirty="0"/>
          </a:p>
        </p:txBody>
      </p:sp>
    </p:spTree>
    <p:extLst>
      <p:ext uri="{BB962C8B-B14F-4D97-AF65-F5344CB8AC3E}">
        <p14:creationId xmlns:p14="http://schemas.microsoft.com/office/powerpoint/2010/main" val="301383301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Spea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Text Placeholder 25"/>
          <p:cNvSpPr>
            <a:spLocks noGrp="1"/>
          </p:cNvSpPr>
          <p:nvPr>
            <p:ph type="body" sz="quarter" idx="10" hasCustomPrompt="1"/>
          </p:nvPr>
        </p:nvSpPr>
        <p:spPr>
          <a:xfrm>
            <a:off x="6491073" y="1222082"/>
            <a:ext cx="1535116" cy="664797"/>
          </a:xfrm>
        </p:spPr>
        <p:txBody>
          <a:bodyPr/>
          <a:lstStyle>
            <a:lvl1pPr marL="0" indent="0">
              <a:buFontTx/>
              <a:buNone/>
              <a:defRPr sz="2000"/>
            </a:lvl1pPr>
          </a:lstStyle>
          <a:p>
            <a:pPr lvl="0"/>
            <a:r>
              <a:rPr lang="ru-RU" sz="2400" dirty="0" smtClean="0"/>
              <a:t>Код сессии</a:t>
            </a:r>
            <a:endParaRPr lang="ru-RU" dirty="0"/>
          </a:p>
        </p:txBody>
      </p:sp>
      <p:sp>
        <p:nvSpPr>
          <p:cNvPr id="29" name="Title 1"/>
          <p:cNvSpPr>
            <a:spLocks noGrp="1"/>
          </p:cNvSpPr>
          <p:nvPr>
            <p:ph type="ctrTitle" hasCustomPrompt="1"/>
          </p:nvPr>
        </p:nvSpPr>
        <p:spPr>
          <a:xfrm>
            <a:off x="619048" y="2193244"/>
            <a:ext cx="6994362" cy="1523494"/>
          </a:xfrm>
        </p:spPr>
        <p:txBody>
          <a:bodyPr anchor="ctr" anchorCtr="0">
            <a:noAutofit/>
          </a:bodyPr>
          <a:lstStyle>
            <a:lvl1pPr>
              <a:lnSpc>
                <a:spcPct val="90000"/>
              </a:lnSpc>
              <a:defRPr sz="4800"/>
            </a:lvl1pPr>
          </a:lstStyle>
          <a:p>
            <a:r>
              <a:rPr lang="ru-RU" dirty="0" smtClean="0"/>
              <a:t>Название сессии </a:t>
            </a:r>
            <a:endParaRPr lang="en-US" dirty="0"/>
          </a:p>
        </p:txBody>
      </p:sp>
      <p:sp>
        <p:nvSpPr>
          <p:cNvPr id="35" name="Subtitle 2"/>
          <p:cNvSpPr>
            <a:spLocks noGrp="1"/>
          </p:cNvSpPr>
          <p:nvPr>
            <p:ph type="subTitle" idx="1" hasCustomPrompt="1"/>
          </p:nvPr>
        </p:nvSpPr>
        <p:spPr>
          <a:xfrm>
            <a:off x="618462" y="476519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ru-RU" dirty="0" smtClean="0"/>
              <a:t>Имя Фамилия </a:t>
            </a:r>
            <a:endParaRPr lang="en-US" dirty="0"/>
          </a:p>
        </p:txBody>
      </p:sp>
    </p:spTree>
    <p:extLst>
      <p:ext uri="{BB962C8B-B14F-4D97-AF65-F5344CB8AC3E}">
        <p14:creationId xmlns:p14="http://schemas.microsoft.com/office/powerpoint/2010/main" val="356631132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1576024"/>
            <a:ext cx="6994362" cy="1523494"/>
          </a:xfrm>
        </p:spPr>
        <p:txBody>
          <a:bodyPr anchor="ctr" anchorCtr="0">
            <a:noAutofit/>
          </a:bodyPr>
          <a:lstStyle>
            <a:lvl1pPr>
              <a:lnSpc>
                <a:spcPct val="90000"/>
              </a:lnSpc>
              <a:defRPr sz="4800"/>
            </a:lvl1pPr>
          </a:lstStyle>
          <a:p>
            <a:r>
              <a:rPr lang="en-US" dirty="0" smtClean="0"/>
              <a:t>Click to edit Master title style</a:t>
            </a:r>
            <a:endParaRPr lang="en-US" dirty="0"/>
          </a:p>
        </p:txBody>
      </p:sp>
      <p:sp>
        <p:nvSpPr>
          <p:cNvPr id="6" name="Subtitle 2"/>
          <p:cNvSpPr>
            <a:spLocks noGrp="1"/>
          </p:cNvSpPr>
          <p:nvPr>
            <p:ph type="subTitle" idx="1"/>
          </p:nvPr>
        </p:nvSpPr>
        <p:spPr>
          <a:xfrm>
            <a:off x="627623" y="334787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6612204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77660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447801"/>
            <a:ext cx="4115872" cy="2129814"/>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37501" y="1447801"/>
            <a:ext cx="4115872" cy="2129814"/>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08612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9436" y="1065305"/>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81000" y="2133600"/>
            <a:ext cx="4114800" cy="185589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7501" y="1065305"/>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5589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60031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589947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528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00337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50899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t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p:nvPr>
        </p:nvSpPr>
        <p:spPr>
          <a:xfrm>
            <a:off x="0" y="6414802"/>
            <a:ext cx="9144000" cy="443198"/>
          </a:xfrm>
          <a:solidFill>
            <a:srgbClr val="FFFF99"/>
          </a:solidFill>
        </p:spPr>
        <p:txBody>
          <a:bodyPr anchor="ctr"/>
          <a:lstStyle>
            <a:lvl1pPr marL="0" indent="0" algn="r">
              <a:buFontTx/>
              <a:buNone/>
              <a:defRPr sz="32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8422356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10082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0" name="Round Same Side Corner Rectangle 9"/>
          <p:cNvSpPr/>
          <p:nvPr userDrawn="1"/>
        </p:nvSpPr>
        <p:spPr>
          <a:xfrm rot="5400000">
            <a:off x="1104900" y="-1104900"/>
            <a:ext cx="6629400" cy="8839200"/>
          </a:xfrm>
          <a:prstGeom prst="round2SameRect">
            <a:avLst>
              <a:gd name="adj1" fmla="val 10437"/>
              <a:gd name="adj2" fmla="val 0"/>
            </a:avLst>
          </a:prstGeom>
          <a:gradFill>
            <a:gsLst>
              <a:gs pos="38000">
                <a:srgbClr val="EAEAEA"/>
              </a:gs>
              <a:gs pos="57000">
                <a:srgbClr val="F8F8F8"/>
              </a:gs>
              <a:gs pos="100000">
                <a:schemeClr val="bg1"/>
              </a:gs>
            </a:gsLst>
            <a:lin ang="10800000" scaled="0"/>
          </a:gradFill>
          <a:ln>
            <a:noFill/>
          </a:ln>
          <a:effectLst>
            <a:outerShdw dist="762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FF"/>
              </a:solidFill>
            </a:endParaRPr>
          </a:p>
        </p:txBody>
      </p:sp>
      <p:sp>
        <p:nvSpPr>
          <p:cNvPr id="21" name="Rectangle 20"/>
          <p:cNvSpPr/>
          <p:nvPr userDrawn="1"/>
        </p:nvSpPr>
        <p:spPr>
          <a:xfrm>
            <a:off x="8839200" y="4572000"/>
            <a:ext cx="304800" cy="1524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sp>
        <p:nvSpPr>
          <p:cNvPr id="22" name="TextBox 21"/>
          <p:cNvSpPr txBox="1"/>
          <p:nvPr userDrawn="1"/>
        </p:nvSpPr>
        <p:spPr>
          <a:xfrm rot="10800000">
            <a:off x="8854339" y="4572000"/>
            <a:ext cx="353943" cy="1447800"/>
          </a:xfrm>
          <a:prstGeom prst="rect">
            <a:avLst/>
          </a:prstGeom>
          <a:noFill/>
        </p:spPr>
        <p:txBody>
          <a:bodyPr vert="eaVert" wrap="square" rtlCol="0">
            <a:spAutoFit/>
          </a:bodyPr>
          <a:lstStyle/>
          <a:p>
            <a:pPr algn="ctr" defTabSz="914363"/>
            <a:r>
              <a:rPr lang="en-US" sz="1100" dirty="0" smtClean="0">
                <a:solidFill>
                  <a:srgbClr val="000000"/>
                </a:solidFill>
              </a:rPr>
              <a:t>Security Talk</a:t>
            </a:r>
            <a:endParaRPr lang="en-US" sz="1100" dirty="0">
              <a:solidFill>
                <a:srgbClr val="000000"/>
              </a:solidFill>
            </a:endParaRPr>
          </a:p>
        </p:txBody>
      </p:sp>
      <p:sp>
        <p:nvSpPr>
          <p:cNvPr id="23" name="TextBox 22"/>
          <p:cNvSpPr txBox="1"/>
          <p:nvPr userDrawn="1"/>
        </p:nvSpPr>
        <p:spPr>
          <a:xfrm>
            <a:off x="8874178" y="6172200"/>
            <a:ext cx="457200" cy="230832"/>
          </a:xfrm>
          <a:prstGeom prst="rect">
            <a:avLst/>
          </a:prstGeom>
          <a:noFill/>
        </p:spPr>
        <p:txBody>
          <a:bodyPr wrap="square" rtlCol="0">
            <a:spAutoFit/>
          </a:bodyPr>
          <a:lstStyle/>
          <a:p>
            <a:pPr defTabSz="914363"/>
            <a:fld id="{0462CC3E-48DD-4274-8616-D549FD7B2C15}" type="slidenum">
              <a:rPr lang="en-US" sz="900" smtClean="0">
                <a:solidFill>
                  <a:srgbClr val="000000"/>
                </a:solidFill>
                <a:latin typeface="Segoe Light" pitchFamily="34" charset="0"/>
              </a:rPr>
              <a:pPr defTabSz="914363"/>
              <a:t>‹#›</a:t>
            </a:fld>
            <a:endParaRPr lang="en-US" sz="900" dirty="0">
              <a:solidFill>
                <a:srgbClr val="000000"/>
              </a:solidFill>
              <a:latin typeface="Segoe Light" pitchFamily="34" charset="0"/>
            </a:endParaRPr>
          </a:p>
        </p:txBody>
      </p:sp>
      <p:sp>
        <p:nvSpPr>
          <p:cNvPr id="2" name="Title 1"/>
          <p:cNvSpPr>
            <a:spLocks noGrp="1"/>
          </p:cNvSpPr>
          <p:nvPr>
            <p:ph type="title"/>
          </p:nvPr>
        </p:nvSpPr>
        <p:spPr>
          <a:xfrm>
            <a:off x="457200" y="304800"/>
            <a:ext cx="8229600" cy="533400"/>
          </a:xfrm>
        </p:spPr>
        <p:txBody>
          <a:bodyPr anchor="b">
            <a:noAutofit/>
          </a:bodyPr>
          <a:lstStyle>
            <a:lvl1pPr algn="l">
              <a:defRPr sz="36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12836"/>
            <a:ext cx="8229600" cy="5135563"/>
          </a:xfrm>
        </p:spPr>
        <p:txBody>
          <a:bodyPr>
            <a:noAutofit/>
          </a:bodyPr>
          <a:lstStyle>
            <a:lvl1pPr>
              <a:buFontTx/>
              <a:buNone/>
              <a:defRPr sz="2400">
                <a:latin typeface="Segoe Light" pitchFamily="34" charset="0"/>
              </a:defRPr>
            </a:lvl1pPr>
            <a:lvl2pPr>
              <a:defRPr sz="2800">
                <a:latin typeface="Segoe Light" pitchFamily="34" charset="0"/>
              </a:defRPr>
            </a:lvl2pPr>
            <a:lvl3pPr>
              <a:defRPr sz="2400">
                <a:latin typeface="Segoe Light" pitchFamily="34" charset="0"/>
              </a:defRPr>
            </a:lvl3pPr>
            <a:lvl4pPr>
              <a:defRPr sz="2000">
                <a:latin typeface="Segoe Light" pitchFamily="34" charset="0"/>
              </a:defRPr>
            </a:lvl4pPr>
            <a:lvl5pPr>
              <a:defRPr sz="1200">
                <a:latin typeface="Segoe Light"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Picture 3" descr="C:\Users\victor.melniciuc\Desktop\==Work\STS\DEliverables\Graphical Element\STS-Graphical-Element.png"/>
          <p:cNvPicPr>
            <a:picLocks noChangeAspect="1" noChangeArrowheads="1"/>
          </p:cNvPicPr>
          <p:nvPr userDrawn="1"/>
        </p:nvPicPr>
        <p:blipFill>
          <a:blip r:embed="rId2" cstate="print"/>
          <a:srcRect/>
          <a:stretch>
            <a:fillRect/>
          </a:stretch>
        </p:blipFill>
        <p:spPr bwMode="auto">
          <a:xfrm>
            <a:off x="8458201" y="152400"/>
            <a:ext cx="569259" cy="439882"/>
          </a:xfrm>
          <a:prstGeom prst="rect">
            <a:avLst/>
          </a:prstGeom>
          <a:noFill/>
        </p:spPr>
      </p:pic>
    </p:spTree>
    <p:extLst>
      <p:ext uri="{BB962C8B-B14F-4D97-AF65-F5344CB8AC3E}">
        <p14:creationId xmlns:p14="http://schemas.microsoft.com/office/powerpoint/2010/main" val="32199800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934581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4194312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8103284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9785363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223722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3868648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235849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0378297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959922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3529161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800289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E5742F8B-14A1-4CD8-A0DC-ECD3BCB5B6F8}" type="slidenum">
              <a:rPr lang="ru-RU" smtClean="0"/>
              <a:pPr/>
              <a:t>‹#›</a:t>
            </a:fld>
            <a:endParaRPr lang="ru-RU" dirty="0"/>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0815412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4264953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2414941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8630483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2577052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3739152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631758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079175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5237146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33085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8" name="Нижний колонтитул 7"/>
          <p:cNvSpPr>
            <a:spLocks noGrp="1"/>
          </p:cNvSpPr>
          <p:nvPr>
            <p:ph type="ftr" sz="quarter" idx="11"/>
          </p:nvPr>
        </p:nvSpPr>
        <p:spPr/>
        <p:txBody>
          <a:bodyPr/>
          <a:lstStyle/>
          <a:p>
            <a:endParaRPr lang="ru-RU" dirty="0"/>
          </a:p>
        </p:txBody>
      </p:sp>
      <p:sp>
        <p:nvSpPr>
          <p:cNvPr id="9" name="Номер слайда 8"/>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1784883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3682705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8253772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0447598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6680839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8072491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3603152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6983769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8971610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16962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E5742F8B-14A1-4CD8-A0DC-ECD3BCB5B6F8}" type="slidenum">
              <a:rPr lang="ru-RU" smtClean="0"/>
              <a:pPr/>
              <a:t>‹#›</a:t>
            </a:fld>
            <a:endParaRPr lang="ru-RU" dirty="0"/>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6038420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4507823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4247580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3316449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4052486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5865731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4676212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465021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9223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350773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7769103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0231814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0517173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345703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8888296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9525890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6280377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459186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28043394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22350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pPr/>
              <a:t>13.12.2011</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E5742F8B-14A1-4CD8-A0DC-ECD3BCB5B6F8}" type="slidenum">
              <a:rPr lang="ru-RU" smtClean="0"/>
              <a:pPr/>
              <a:t>‹#›</a:t>
            </a:fld>
            <a:endParaRPr lang="ru-RU"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95380"/>
            <a:ext cx="3008313" cy="1162050"/>
          </a:xfrm>
        </p:spPr>
        <p:txBody>
          <a:bodyPr anchor="b"/>
          <a:lstStyle>
            <a:lvl1pPr algn="l">
              <a:defRPr sz="2000" b="1"/>
            </a:lvl1pPr>
          </a:lstStyle>
          <a:p>
            <a:r>
              <a:rPr lang="ru-RU" dirty="0" smtClean="0"/>
              <a:t>Образец заголовка</a:t>
            </a:r>
            <a:endParaRPr lang="ru-RU" dirty="0"/>
          </a:p>
        </p:txBody>
      </p:sp>
      <p:sp>
        <p:nvSpPr>
          <p:cNvPr id="3" name="Содержимое 2"/>
          <p:cNvSpPr>
            <a:spLocks noGrp="1"/>
          </p:cNvSpPr>
          <p:nvPr>
            <p:ph idx="1"/>
          </p:nvPr>
        </p:nvSpPr>
        <p:spPr>
          <a:xfrm>
            <a:off x="3575050" y="1214422"/>
            <a:ext cx="5111750" cy="49117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Текст 3"/>
          <p:cNvSpPr>
            <a:spLocks noGrp="1"/>
          </p:cNvSpPr>
          <p:nvPr>
            <p:ph type="body" sz="half" idx="2"/>
          </p:nvPr>
        </p:nvSpPr>
        <p:spPr>
          <a:xfrm>
            <a:off x="457200" y="2357430"/>
            <a:ext cx="3008313" cy="37687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528125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1214423"/>
            <a:ext cx="5486400" cy="35131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8183833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Заголовок и вертикальный текст">
    <p:spTree>
      <p:nvGrpSpPr>
        <p:cNvPr id="1" name=""/>
        <p:cNvGrpSpPr/>
        <p:nvPr/>
      </p:nvGrpSpPr>
      <p:grpSpPr>
        <a:xfrm>
          <a:off x="0" y="0"/>
          <a:ext cx="0" cy="0"/>
          <a:chOff x="0" y="0"/>
          <a:chExt cx="0" cy="0"/>
        </a:xfrm>
      </p:grpSpPr>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3067974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285860"/>
            <a:ext cx="2057400" cy="4840303"/>
          </a:xfrm>
        </p:spPr>
        <p:txBody>
          <a:bodyPr vert="eaVert"/>
          <a:lstStyle>
            <a:lvl1pPr algn="l">
              <a:defRPr/>
            </a:lvl1pPr>
          </a:lstStyle>
          <a:p>
            <a:r>
              <a:rPr lang="ru-RU" dirty="0" smtClean="0"/>
              <a:t>Образец заголовка</a:t>
            </a:r>
            <a:endParaRPr lang="ru-RU" dirty="0"/>
          </a:p>
        </p:txBody>
      </p:sp>
      <p:sp>
        <p:nvSpPr>
          <p:cNvPr id="3" name="Вертикальный текст 2"/>
          <p:cNvSpPr>
            <a:spLocks noGrp="1"/>
          </p:cNvSpPr>
          <p:nvPr>
            <p:ph type="body" orient="vert" idx="1"/>
          </p:nvPr>
        </p:nvSpPr>
        <p:spPr>
          <a:xfrm>
            <a:off x="457200" y="1285860"/>
            <a:ext cx="6019800" cy="484030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6811176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lgn="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4834559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7"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7769200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dirty="0" smtClean="0"/>
              <a:t>Образец заголовка</a:t>
            </a:r>
            <a:endParaRPr lang="ru-RU" dirty="0"/>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1510483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571472" y="2357430"/>
            <a:ext cx="3924328"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Содержимое 3"/>
          <p:cNvSpPr>
            <a:spLocks noGrp="1"/>
          </p:cNvSpPr>
          <p:nvPr>
            <p:ph sz="half" idx="2"/>
          </p:nvPr>
        </p:nvSpPr>
        <p:spPr>
          <a:xfrm>
            <a:off x="4648200" y="2357430"/>
            <a:ext cx="3995766" cy="37687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8"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35921860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gn="l">
              <a:defRPr/>
            </a:lvl1pPr>
          </a:lstStyle>
          <a:p>
            <a:r>
              <a:rPr lang="ru-RU" dirty="0" smtClean="0"/>
              <a:t>Образец заголовка</a:t>
            </a:r>
            <a:endParaRPr lang="ru-RU" dirty="0"/>
          </a:p>
        </p:txBody>
      </p:sp>
      <p:sp>
        <p:nvSpPr>
          <p:cNvPr id="3" name="Текст 2"/>
          <p:cNvSpPr>
            <a:spLocks noGrp="1"/>
          </p:cNvSpPr>
          <p:nvPr>
            <p:ph type="body" idx="1"/>
          </p:nvPr>
        </p:nvSpPr>
        <p:spPr>
          <a:xfrm>
            <a:off x="571472" y="2428868"/>
            <a:ext cx="39259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smtClean="0"/>
              <a:t>Образец текста</a:t>
            </a:r>
          </a:p>
        </p:txBody>
      </p:sp>
      <p:sp>
        <p:nvSpPr>
          <p:cNvPr id="4" name="Содержимое 3"/>
          <p:cNvSpPr>
            <a:spLocks noGrp="1"/>
          </p:cNvSpPr>
          <p:nvPr>
            <p:ph sz="half" idx="2"/>
          </p:nvPr>
        </p:nvSpPr>
        <p:spPr>
          <a:xfrm>
            <a:off x="571472" y="3071810"/>
            <a:ext cx="3925916" cy="30543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5" name="Текст 4"/>
          <p:cNvSpPr>
            <a:spLocks noGrp="1"/>
          </p:cNvSpPr>
          <p:nvPr>
            <p:ph type="body" sz="quarter" idx="3"/>
          </p:nvPr>
        </p:nvSpPr>
        <p:spPr>
          <a:xfrm>
            <a:off x="4645025" y="2432048"/>
            <a:ext cx="39989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3071809"/>
            <a:ext cx="3998941" cy="30543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7" name="Дата 6"/>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3163943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
        <p:nvSpPr>
          <p:cNvPr id="6" name="Заголовок 1"/>
          <p:cNvSpPr>
            <a:spLocks noGrp="1"/>
          </p:cNvSpPr>
          <p:nvPr>
            <p:ph type="title"/>
          </p:nvPr>
        </p:nvSpPr>
        <p:spPr>
          <a:xfrm>
            <a:off x="571472" y="1214422"/>
            <a:ext cx="8086724" cy="1143000"/>
          </a:xfrm>
        </p:spPr>
        <p:txBody>
          <a:bodyPr/>
          <a:lstStyle>
            <a:lvl1pPr algn="l">
              <a:defRPr/>
            </a:lvl1pPr>
          </a:lstStyle>
          <a:p>
            <a:r>
              <a:rPr lang="ru-RU" dirty="0" smtClean="0"/>
              <a:t>Образец заголовка</a:t>
            </a:r>
            <a:endParaRPr lang="ru-RU" dirty="0"/>
          </a:p>
        </p:txBody>
      </p:sp>
    </p:spTree>
    <p:extLst>
      <p:ext uri="{BB962C8B-B14F-4D97-AF65-F5344CB8AC3E}">
        <p14:creationId xmlns:p14="http://schemas.microsoft.com/office/powerpoint/2010/main" val="115974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2.jpe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jpe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jpe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2.jpe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image" Target="../media/image2.jpeg"/><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jpe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image" Target="../media/image2.jpeg"/><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jpe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image" Target="../media/image3.png"/><Relationship Id="rId2" Type="http://schemas.openxmlformats.org/officeDocument/2006/relationships/slideLayout" Target="../slideLayouts/slideLayout25.xml"/><Relationship Id="rId16" Type="http://schemas.openxmlformats.org/officeDocument/2006/relationships/theme" Target="../theme/theme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2.jpe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2.jpe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2.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2.jpe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jpe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Lst>
  <p:timing>
    <p:tnLst>
      <p:par>
        <p:cTn id="1" dur="indefinite" restart="never" nodeType="tmRoot"/>
      </p:par>
    </p:tnLst>
  </p:timing>
  <p:txStyles>
    <p:titleStyle>
      <a:lvl1pPr algn="l" defTabSz="914400" rtl="0" eaLnBrk="1" latinLnBrk="0" hangingPunct="1">
        <a:spcBef>
          <a:spcPct val="0"/>
        </a:spcBef>
        <a:buNone/>
        <a:defRPr sz="2800" kern="1200" baseline="0">
          <a:solidFill>
            <a:srgbClr val="00B0F0"/>
          </a:solidFill>
          <a:latin typeface="Segoe UI"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None/>
        <a:defRPr sz="2800" kern="1200" baseline="0">
          <a:solidFill>
            <a:schemeClr val="bg1"/>
          </a:solidFill>
          <a:latin typeface="Segoe U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chemeClr val="bg1"/>
          </a:solidFill>
          <a:latin typeface="Segoe U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bg1"/>
          </a:solidFill>
          <a:latin typeface="Segoe U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03839249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42913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84961281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36674287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010397786"/>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iming>
    <p:tnLst>
      <p:par>
        <p:cTn id="1" dur="indefinite" restart="never" nodeType="tmRoot"/>
      </p:par>
    </p:tnLst>
  </p:timing>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42191322"/>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iming>
    <p:tnLst>
      <p:par>
        <p:cTn id="1" dur="indefinite" restart="never" nodeType="tmRoot"/>
      </p:par>
    </p:tnLst>
  </p:timing>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77057019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iming>
    <p:tnLst>
      <p:par>
        <p:cTn id="1" dur="indefinite" restart="never" nodeType="tmRoot"/>
      </p:par>
    </p:tnLst>
  </p:timing>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pPr/>
              <a:t>13.12.2011</a:t>
            </a:fld>
            <a:endParaRPr lang="ru-RU" dirty="0"/>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pPr/>
              <a:t>‹#›</a:t>
            </a:fld>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2382170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17">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818" y="142504"/>
            <a:ext cx="8371555"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269670"/>
            <a:ext cx="8363937"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582829"/>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8"/>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8"/>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8"/>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8"/>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8"/>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95347715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52916316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03473908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17059096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1214422"/>
            <a:ext cx="8086724"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571472" y="2571744"/>
            <a:ext cx="8115328" cy="3554419"/>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806A-3FF6-4D4F-A34C-75A45DBA47E5}" type="datetimeFigureOut">
              <a:rPr lang="ru-RU" smtClean="0">
                <a:solidFill>
                  <a:prstClr val="black">
                    <a:tint val="75000"/>
                  </a:prstClr>
                </a:solidFill>
              </a:rPr>
              <a:pPr/>
              <a:t>13.12.2011</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2F8B-14A1-4CD8-A0DC-ECD3BCB5B6F8}"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12098759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914400" rtl="0" eaLnBrk="1" latinLnBrk="0" hangingPunct="1">
        <a:spcBef>
          <a:spcPct val="0"/>
        </a:spcBef>
        <a:buNone/>
        <a:defRPr sz="3600" kern="1200" baseline="0">
          <a:solidFill>
            <a:srgbClr val="00B0F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witter.com/#!/rarbelaez" TargetMode="External"/><Relationship Id="rId2" Type="http://schemas.openxmlformats.org/officeDocument/2006/relationships/hyperlink" Target="mailto:roberto.arbelaez@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1.emf"/><Relationship Id="rId2" Type="http://schemas.openxmlformats.org/officeDocument/2006/relationships/notesSlide" Target="../notesSlides/notesSlide8.xml"/><Relationship Id="rId1" Type="http://schemas.openxmlformats.org/officeDocument/2006/relationships/slideLayout" Target="../slideLayouts/slideLayout84.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33.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4.png"/><Relationship Id="rId1" Type="http://schemas.openxmlformats.org/officeDocument/2006/relationships/slideLayout" Target="../slideLayouts/slideLayout10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66.png"/><Relationship Id="rId12"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63.jpe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9.xml"/><Relationship Id="rId6" Type="http://schemas.openxmlformats.org/officeDocument/2006/relationships/image" Target="../media/image77.png"/><Relationship Id="rId5" Type="http://schemas.openxmlformats.org/officeDocument/2006/relationships/image" Target="../media/image76.gif"/><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50.xml"/></Relationships>
</file>

<file path=ppt/slides/_rels/slide25.xml.rels><?xml version="1.0" encoding="UTF-8" standalone="yes"?>
<Relationships xmlns="http://schemas.openxmlformats.org/package/2006/relationships"><Relationship Id="rId3" Type="http://schemas.openxmlformats.org/officeDocument/2006/relationships/hyperlink" Target="http://blogs.msdn.com/b/windowsazure/" TargetMode="External"/><Relationship Id="rId2" Type="http://schemas.openxmlformats.org/officeDocument/2006/relationships/notesSlide" Target="../notesSlides/notesSlide20.xml"/><Relationship Id="rId1" Type="http://schemas.openxmlformats.org/officeDocument/2006/relationships/slideLayout" Target="../slideLayouts/slideLayout161.xml"/><Relationship Id="rId6" Type="http://schemas.openxmlformats.org/officeDocument/2006/relationships/hyperlink" Target="http://blogs.technet.com/securityrus" TargetMode="External"/><Relationship Id="rId5" Type="http://schemas.openxmlformats.org/officeDocument/2006/relationships/hyperlink" Target="http://www.globalfoundationservices.com/security/" TargetMode="External"/><Relationship Id="rId4" Type="http://schemas.openxmlformats.org/officeDocument/2006/relationships/hyperlink" Target="http://www.microsoft.com/windowsazure/Whitepapers/securityoverview/"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twitter.com/#!/rarbelaez" TargetMode="External"/><Relationship Id="rId2" Type="http://schemas.openxmlformats.org/officeDocument/2006/relationships/hyperlink" Target="mailto:roberto.arbelaez@microsoft.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hyperlink" Target="http://csrc.nist.gov/publications/PubsSPs.html"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image" Target="../media/image17.png"/><Relationship Id="rId5" Type="http://schemas.openxmlformats.org/officeDocument/2006/relationships/diagramQuickStyle" Target="../diagrams/quickStyle1.xml"/><Relationship Id="rId10" Type="http://schemas.openxmlformats.org/officeDocument/2006/relationships/hyperlink" Target="https://cloudsecurityalliance.org/csa-news/csa-issues-first-secaas-white-paper/" TargetMode="External"/><Relationship Id="rId4" Type="http://schemas.openxmlformats.org/officeDocument/2006/relationships/diagramLayout" Target="../diagrams/layout1.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4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179512" y="1700808"/>
            <a:ext cx="8640960" cy="1944216"/>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baseline="0">
                <a:solidFill>
                  <a:srgbClr val="00B0F0"/>
                </a:solidFill>
                <a:latin typeface="Segoe UI" pitchFamily="34" charset="0"/>
                <a:ea typeface="Segoe UI" pitchFamily="34" charset="0"/>
                <a:cs typeface="Segoe UI" pitchFamily="34" charset="0"/>
              </a:defRPr>
            </a:lvl1pPr>
          </a:lstStyle>
          <a:p>
            <a:r>
              <a:rPr lang="ru-RU" sz="4000" dirty="0" smtClean="0"/>
              <a:t>Безопасность облачных вычислений</a:t>
            </a:r>
            <a:endParaRPr lang="en-US" sz="4000" dirty="0"/>
          </a:p>
        </p:txBody>
      </p:sp>
      <p:sp>
        <p:nvSpPr>
          <p:cNvPr id="4" name="Текст 2"/>
          <p:cNvSpPr txBox="1">
            <a:spLocks/>
          </p:cNvSpPr>
          <p:nvPr/>
        </p:nvSpPr>
        <p:spPr>
          <a:xfrm>
            <a:off x="179512" y="4017034"/>
            <a:ext cx="8640960" cy="150019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None/>
              <a:defRPr sz="2800" kern="1200" baseline="0">
                <a:solidFill>
                  <a:schemeClr val="bg1"/>
                </a:solidFill>
                <a:latin typeface="Segoe U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chemeClr val="bg1"/>
                </a:solidFill>
                <a:latin typeface="Segoe U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bg1"/>
                </a:solidFill>
                <a:latin typeface="Segoe U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2400" dirty="0" err="1"/>
              <a:t>Бешков</a:t>
            </a:r>
            <a:r>
              <a:rPr lang="ru-RU" sz="2400" dirty="0"/>
              <a:t> Андрей</a:t>
            </a:r>
            <a:endParaRPr lang="ru-RU" sz="1200" dirty="0"/>
          </a:p>
          <a:p>
            <a:r>
              <a:rPr lang="ru-RU" sz="2400" dirty="0"/>
              <a:t>Руководитель программы информационной безопасности</a:t>
            </a:r>
          </a:p>
          <a:p>
            <a:r>
              <a:rPr lang="es-CO" sz="2200" dirty="0"/>
              <a:t>E-mail:</a:t>
            </a:r>
            <a:r>
              <a:rPr lang="ru-RU" sz="2200" dirty="0"/>
              <a:t> </a:t>
            </a:r>
            <a:r>
              <a:rPr lang="es-CO" sz="2200" dirty="0">
                <a:hlinkClick r:id="rId2"/>
              </a:rPr>
              <a:t>abeshkov@microsoft.com</a:t>
            </a:r>
            <a:endParaRPr lang="es-CO" sz="2200" dirty="0"/>
          </a:p>
          <a:p>
            <a:r>
              <a:rPr lang="es-CO" sz="2200" dirty="0" err="1"/>
              <a:t>Twitter</a:t>
            </a:r>
            <a:r>
              <a:rPr lang="es-CO" sz="2200" dirty="0"/>
              <a:t>:</a:t>
            </a:r>
            <a:r>
              <a:rPr lang="ru-RU" sz="2200" dirty="0"/>
              <a:t> </a:t>
            </a:r>
            <a:r>
              <a:rPr lang="en-US" sz="2200" u="sng" dirty="0">
                <a:hlinkClick r:id="rId3"/>
              </a:rPr>
              <a:t>@</a:t>
            </a:r>
            <a:r>
              <a:rPr lang="en-US" sz="2200" u="sng" dirty="0" err="1">
                <a:hlinkClick r:id="rId3"/>
              </a:rPr>
              <a:t>abeshkov</a:t>
            </a:r>
            <a:endParaRPr lang="es-CO" sz="2200" dirty="0"/>
          </a:p>
          <a:p>
            <a:endParaRPr lang="ru-RU" sz="3200" dirty="0" smtClean="0"/>
          </a:p>
        </p:txBody>
      </p:sp>
    </p:spTree>
    <p:extLst>
      <p:ext uri="{BB962C8B-B14F-4D97-AF65-F5344CB8AC3E}">
        <p14:creationId xmlns:p14="http://schemas.microsoft.com/office/powerpoint/2010/main" val="1699806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algn="ctr"/>
            <a:r>
              <a:rPr lang="ru-RU" sz="3200" dirty="0"/>
              <a:t>Как проверить безопасность ЦОД</a:t>
            </a:r>
            <a:r>
              <a:rPr lang="en-US" sz="3200" dirty="0"/>
              <a:t>?</a:t>
            </a:r>
          </a:p>
        </p:txBody>
      </p:sp>
      <p:sp>
        <p:nvSpPr>
          <p:cNvPr id="12" name="Text Placeholder 17"/>
          <p:cNvSpPr txBox="1">
            <a:spLocks/>
          </p:cNvSpPr>
          <p:nvPr/>
        </p:nvSpPr>
        <p:spPr>
          <a:xfrm>
            <a:off x="1187624" y="908720"/>
            <a:ext cx="7986006"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FontTx/>
              <a:buNone/>
            </a:pPr>
            <a:r>
              <a:rPr lang="ru-RU" sz="2000" dirty="0">
                <a:solidFill>
                  <a:srgbClr val="00B0F0"/>
                </a:solidFill>
                <a:latin typeface="+mj-lt"/>
                <a:ea typeface="+mj-ea"/>
                <a:cs typeface="+mj-cs"/>
              </a:rPr>
              <a:t>Сертификации </a:t>
            </a:r>
            <a:r>
              <a:rPr lang="en-US" sz="2000" dirty="0">
                <a:solidFill>
                  <a:srgbClr val="00B0F0"/>
                </a:solidFill>
                <a:latin typeface="+mj-lt"/>
                <a:ea typeface="+mj-ea"/>
                <a:cs typeface="+mj-cs"/>
              </a:rPr>
              <a:t>ISO/IEC 27001:2005 </a:t>
            </a:r>
            <a:r>
              <a:rPr lang="ru-RU" sz="2000" dirty="0">
                <a:solidFill>
                  <a:srgbClr val="00B0F0"/>
                </a:solidFill>
                <a:latin typeface="+mj-lt"/>
                <a:ea typeface="+mj-ea"/>
                <a:cs typeface="+mj-cs"/>
              </a:rPr>
              <a:t> и</a:t>
            </a:r>
            <a:r>
              <a:rPr lang="en-US" sz="2000" dirty="0">
                <a:solidFill>
                  <a:srgbClr val="00B0F0"/>
                </a:solidFill>
                <a:latin typeface="+mj-lt"/>
                <a:ea typeface="+mj-ea"/>
                <a:cs typeface="+mj-cs"/>
              </a:rPr>
              <a:t> SAS 70 Type II</a:t>
            </a:r>
          </a:p>
        </p:txBody>
      </p:sp>
      <p:sp>
        <p:nvSpPr>
          <p:cNvPr id="13" name="Text Placeholder 2"/>
          <p:cNvSpPr>
            <a:spLocks noGrp="1"/>
          </p:cNvSpPr>
          <p:nvPr>
            <p:ph idx="1"/>
          </p:nvPr>
        </p:nvSpPr>
        <p:spPr>
          <a:xfrm>
            <a:off x="467544" y="1340768"/>
            <a:ext cx="8363938" cy="5429179"/>
          </a:xfrm>
        </p:spPr>
        <p:txBody>
          <a:bodyPr>
            <a:normAutofit/>
          </a:bodyPr>
          <a:lstStyle/>
          <a:p>
            <a:r>
              <a:rPr lang="ru-RU" sz="2800" dirty="0" smtClean="0">
                <a:gradFill>
                  <a:gsLst>
                    <a:gs pos="0">
                      <a:schemeClr val="tx1"/>
                    </a:gs>
                    <a:gs pos="100000">
                      <a:schemeClr val="tx1"/>
                    </a:gs>
                  </a:gsLst>
                  <a:lin ang="5400000" scaled="0"/>
                </a:gradFill>
              </a:rPr>
              <a:t>Для своей «облачной» инфраструктуры </a:t>
            </a:r>
            <a:r>
              <a:rPr lang="en-US" sz="2800" dirty="0" smtClean="0">
                <a:gradFill>
                  <a:gsLst>
                    <a:gs pos="0">
                      <a:schemeClr val="tx1"/>
                    </a:gs>
                    <a:gs pos="100000">
                      <a:schemeClr val="tx1"/>
                    </a:gs>
                  </a:gsLst>
                  <a:lin ang="5400000" scaled="0"/>
                </a:gradFill>
              </a:rPr>
              <a:t>Microsoft </a:t>
            </a:r>
            <a:r>
              <a:rPr lang="ru-RU" sz="2800" dirty="0" smtClean="0">
                <a:gradFill>
                  <a:gsLst>
                    <a:gs pos="0">
                      <a:schemeClr val="tx1"/>
                    </a:gs>
                    <a:gs pos="100000">
                      <a:schemeClr val="tx1"/>
                    </a:gs>
                  </a:gsLst>
                  <a:lin ang="5400000" scaled="0"/>
                </a:gradFill>
              </a:rPr>
              <a:t>проводит ежегодную аттестацию по </a:t>
            </a:r>
            <a:r>
              <a:rPr lang="en-US" sz="2800" dirty="0" smtClean="0">
                <a:gradFill>
                  <a:gsLst>
                    <a:gs pos="0">
                      <a:schemeClr val="tx1"/>
                    </a:gs>
                    <a:gs pos="100000">
                      <a:schemeClr val="tx1"/>
                    </a:gs>
                  </a:gsLst>
                  <a:lin ang="5400000" scaled="0"/>
                </a:gradFill>
              </a:rPr>
              <a:t>SAS </a:t>
            </a:r>
            <a:r>
              <a:rPr lang="en-US" sz="2800" dirty="0">
                <a:gradFill>
                  <a:gsLst>
                    <a:gs pos="0">
                      <a:schemeClr val="tx1"/>
                    </a:gs>
                    <a:gs pos="100000">
                      <a:schemeClr val="tx1"/>
                    </a:gs>
                  </a:gsLst>
                  <a:lin ang="5400000" scaled="0"/>
                </a:gradFill>
              </a:rPr>
              <a:t>70 </a:t>
            </a:r>
            <a:r>
              <a:rPr lang="en-US" sz="2800" dirty="0" smtClean="0">
                <a:gradFill>
                  <a:gsLst>
                    <a:gs pos="0">
                      <a:schemeClr val="tx1"/>
                    </a:gs>
                    <a:gs pos="100000">
                      <a:schemeClr val="tx1"/>
                    </a:gs>
                  </a:gsLst>
                  <a:lin ang="5400000" scaled="0"/>
                </a:gradFill>
              </a:rPr>
              <a:t>Type </a:t>
            </a:r>
            <a:r>
              <a:rPr lang="en-US" sz="2800" dirty="0">
                <a:gradFill>
                  <a:gsLst>
                    <a:gs pos="0">
                      <a:schemeClr val="tx1"/>
                    </a:gs>
                    <a:gs pos="100000">
                      <a:schemeClr val="tx1"/>
                    </a:gs>
                  </a:gsLst>
                  <a:lin ang="5400000" scaled="0"/>
                </a:gradFill>
              </a:rPr>
              <a:t>II </a:t>
            </a:r>
            <a:r>
              <a:rPr lang="ru-RU" sz="2800" dirty="0" smtClean="0">
                <a:gradFill>
                  <a:gsLst>
                    <a:gs pos="0">
                      <a:schemeClr val="tx1"/>
                    </a:gs>
                    <a:gs pos="100000">
                      <a:schemeClr val="tx1"/>
                    </a:gs>
                  </a:gsLst>
                  <a:lin ang="5400000" scaled="0"/>
                </a:gradFill>
              </a:rPr>
              <a:t>и достигла сертификации </a:t>
            </a:r>
            <a:r>
              <a:rPr lang="en-US" sz="2800" dirty="0" smtClean="0">
                <a:gradFill>
                  <a:gsLst>
                    <a:gs pos="0">
                      <a:schemeClr val="tx1"/>
                    </a:gs>
                    <a:gs pos="100000">
                      <a:schemeClr val="tx1"/>
                    </a:gs>
                  </a:gsLst>
                  <a:lin ang="5400000" scaled="0"/>
                </a:gradFill>
              </a:rPr>
              <a:t>ISO/IEC 27001:2005</a:t>
            </a:r>
          </a:p>
          <a:p>
            <a:pPr lvl="1"/>
            <a:r>
              <a:rPr lang="ru-RU" sz="2400" dirty="0" smtClean="0">
                <a:gradFill>
                  <a:gsLst>
                    <a:gs pos="0">
                      <a:schemeClr val="tx1"/>
                    </a:gs>
                    <a:gs pos="100000">
                      <a:schemeClr val="tx1"/>
                    </a:gs>
                  </a:gsLst>
                  <a:lin ang="5400000" scaled="0"/>
                </a:gradFill>
              </a:rPr>
              <a:t>т.е. Безопасность ЦОД </a:t>
            </a:r>
            <a:r>
              <a:rPr lang="en-US" sz="2400" dirty="0" smtClean="0">
                <a:gradFill>
                  <a:gsLst>
                    <a:gs pos="0">
                      <a:schemeClr val="tx1"/>
                    </a:gs>
                    <a:gs pos="100000">
                      <a:schemeClr val="tx1"/>
                    </a:gs>
                  </a:gsLst>
                  <a:lin ang="5400000" scaled="0"/>
                </a:gradFill>
              </a:rPr>
              <a:t>Microsoft </a:t>
            </a:r>
            <a:r>
              <a:rPr lang="ru-RU" sz="2400" dirty="0" smtClean="0">
                <a:gradFill>
                  <a:gsLst>
                    <a:gs pos="0">
                      <a:schemeClr val="tx1"/>
                    </a:gs>
                    <a:gs pos="100000">
                      <a:schemeClr val="tx1"/>
                    </a:gs>
                  </a:gsLst>
                  <a:lin ang="5400000" scaled="0"/>
                </a:gradFill>
              </a:rPr>
              <a:t>прошла все этапы сертификации</a:t>
            </a:r>
          </a:p>
          <a:p>
            <a:pPr lvl="1"/>
            <a:r>
              <a:rPr lang="ru-RU" sz="2400" dirty="0" smtClean="0">
                <a:gradFill>
                  <a:gsLst>
                    <a:gs pos="0">
                      <a:schemeClr val="tx1"/>
                    </a:gs>
                    <a:gs pos="100000">
                      <a:schemeClr val="tx1"/>
                    </a:gs>
                  </a:gsLst>
                  <a:lin ang="5400000" scaled="0"/>
                </a:gradFill>
              </a:rPr>
              <a:t>В </a:t>
            </a:r>
            <a:r>
              <a:rPr lang="en-US" sz="2400" dirty="0" smtClean="0">
                <a:gradFill>
                  <a:gsLst>
                    <a:gs pos="0">
                      <a:schemeClr val="tx1"/>
                    </a:gs>
                    <a:gs pos="100000">
                      <a:schemeClr val="tx1"/>
                    </a:gs>
                  </a:gsLst>
                  <a:lin ang="5400000" scaled="0"/>
                </a:gradFill>
              </a:rPr>
              <a:t>Global Foundation Services </a:t>
            </a:r>
            <a:r>
              <a:rPr lang="ru-RU" sz="2400" dirty="0" smtClean="0">
                <a:gradFill>
                  <a:gsLst>
                    <a:gs pos="0">
                      <a:schemeClr val="tx1"/>
                    </a:gs>
                    <a:gs pos="100000">
                      <a:schemeClr val="tx1"/>
                    </a:gs>
                  </a:gsLst>
                  <a:lin ang="5400000" scaled="0"/>
                </a:gradFill>
              </a:rPr>
              <a:t>реализованы более 150 контролов, описанных в </a:t>
            </a:r>
            <a:r>
              <a:rPr lang="en-US" sz="2400" dirty="0" smtClean="0">
                <a:gradFill>
                  <a:gsLst>
                    <a:gs pos="0">
                      <a:schemeClr val="tx1"/>
                    </a:gs>
                    <a:gs pos="100000">
                      <a:schemeClr val="tx1"/>
                    </a:gs>
                  </a:gsLst>
                  <a:lin ang="5400000" scaled="0"/>
                </a:gradFill>
              </a:rPr>
              <a:t>ISO 27001</a:t>
            </a:r>
            <a:endParaRPr lang="en-US" sz="2400" dirty="0">
              <a:gradFill>
                <a:gsLst>
                  <a:gs pos="0">
                    <a:schemeClr val="tx1"/>
                  </a:gs>
                  <a:gs pos="100000">
                    <a:schemeClr val="tx1"/>
                  </a:gs>
                </a:gsLst>
                <a:lin ang="5400000" scaled="0"/>
              </a:gradFill>
            </a:endParaRPr>
          </a:p>
          <a:p>
            <a:r>
              <a:rPr lang="ru-RU" sz="2800" dirty="0" smtClean="0"/>
              <a:t>«Облачная» инфраструктура получила авторизацию </a:t>
            </a:r>
            <a:r>
              <a:rPr lang="en-US" sz="2800" dirty="0" smtClean="0"/>
              <a:t>Federal </a:t>
            </a:r>
            <a:r>
              <a:rPr lang="en-US" sz="2800" dirty="0"/>
              <a:t>Information Security Management </a:t>
            </a:r>
            <a:r>
              <a:rPr lang="en-US" sz="2800" dirty="0" smtClean="0"/>
              <a:t>Act (FISMA) </a:t>
            </a:r>
            <a:r>
              <a:rPr lang="ru-RU" sz="2800" dirty="0" smtClean="0"/>
              <a:t>на эксплуатацию для федеральных органов власти</a:t>
            </a:r>
            <a:endParaRPr lang="en-US" sz="2800" dirty="0" smtClean="0">
              <a:gradFill>
                <a:gsLst>
                  <a:gs pos="0">
                    <a:schemeClr val="tx1"/>
                  </a:gs>
                  <a:gs pos="100000">
                    <a:schemeClr val="tx1"/>
                  </a:gs>
                </a:gsLst>
                <a:lin ang="5400000" scaled="0"/>
              </a:gradFill>
            </a:endParaRPr>
          </a:p>
          <a:p>
            <a:pPr marL="460375" lvl="1" indent="0">
              <a:buNone/>
            </a:pPr>
            <a:endParaRPr lang="en-US" sz="2400" dirty="0" smtClean="0">
              <a:gradFill>
                <a:gsLst>
                  <a:gs pos="0">
                    <a:schemeClr val="tx1"/>
                  </a:gs>
                  <a:gs pos="100000">
                    <a:schemeClr val="tx1"/>
                  </a:gs>
                </a:gsLst>
                <a:lin ang="5400000" scaled="0"/>
              </a:gradFill>
            </a:endParaRPr>
          </a:p>
          <a:p>
            <a:pPr marL="460375" lvl="1" indent="0">
              <a:buNone/>
            </a:pPr>
            <a:endParaRPr lang="en-US" sz="24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723125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8" name="Oval 7"/>
          <p:cNvSpPr/>
          <p:nvPr/>
        </p:nvSpPr>
        <p:spPr>
          <a:xfrm>
            <a:off x="5443119" y="3895246"/>
            <a:ext cx="2624909" cy="153874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68463" tIns="34232" rIns="68463" bIns="34232" rtlCol="0" anchor="ctr"/>
          <a:lstStyle/>
          <a:p>
            <a:pPr algn="ctr" defTabSz="684667"/>
            <a:endParaRPr lang="en-US" sz="1400">
              <a:solidFill>
                <a:srgbClr val="FFFFFF"/>
              </a:solidFill>
            </a:endParaRPr>
          </a:p>
        </p:txBody>
      </p:sp>
      <p:sp>
        <p:nvSpPr>
          <p:cNvPr id="24" name="Rounded Rectangle 23"/>
          <p:cNvSpPr/>
          <p:nvPr/>
        </p:nvSpPr>
        <p:spPr>
          <a:xfrm>
            <a:off x="6957845" y="2575355"/>
            <a:ext cx="830915" cy="2473559"/>
          </a:xfrm>
          <a:prstGeom prst="roundRect">
            <a:avLst/>
          </a:prstGeom>
          <a:solidFill>
            <a:schemeClr val="accent2">
              <a:alpha val="19000"/>
            </a:schemeClr>
          </a:solid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463" tIns="34232" rIns="68463" bIns="34232" rtlCol="0" anchor="ctr"/>
          <a:lstStyle/>
          <a:p>
            <a:pPr algn="ctr" defTabSz="684667"/>
            <a:endParaRPr lang="en-US" sz="1400">
              <a:solidFill>
                <a:srgbClr val="FFFFFF"/>
              </a:solidFill>
            </a:endParaRPr>
          </a:p>
        </p:txBody>
      </p:sp>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dirty="0"/>
              <a:t>Подключение сети к «облаку»</a:t>
            </a:r>
            <a:endParaRPr lang="en-US" spc="-150" dirty="0">
              <a:ln w="3175">
                <a:noFill/>
              </a:ln>
              <a:solidFill>
                <a:srgbClr val="03C2F1"/>
              </a:solidFill>
              <a:cs typeface="Arial" charset="0"/>
            </a:endParaRPr>
          </a:p>
        </p:txBody>
      </p:sp>
      <p:sp>
        <p:nvSpPr>
          <p:cNvPr id="12" name="Text Placeholder 17"/>
          <p:cNvSpPr txBox="1">
            <a:spLocks/>
          </p:cNvSpPr>
          <p:nvPr/>
        </p:nvSpPr>
        <p:spPr>
          <a:xfrm>
            <a:off x="395536" y="903040"/>
            <a:ext cx="7986006"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en-US" sz="2000" dirty="0" smtClean="0">
                <a:solidFill>
                  <a:srgbClr val="00B0F0"/>
                </a:solidFill>
                <a:latin typeface="Segoe UI Semibold"/>
              </a:rPr>
              <a:t>Windows </a:t>
            </a:r>
            <a:r>
              <a:rPr lang="en-US" sz="2000" dirty="0">
                <a:solidFill>
                  <a:srgbClr val="00B0F0"/>
                </a:solidFill>
                <a:latin typeface="Segoe UI Semibold"/>
              </a:rPr>
              <a:t>Azure </a:t>
            </a:r>
            <a:r>
              <a:rPr lang="en-US" sz="2000" dirty="0" smtClean="0">
                <a:solidFill>
                  <a:srgbClr val="00B0F0"/>
                </a:solidFill>
                <a:latin typeface="Segoe UI Semibold"/>
              </a:rPr>
              <a:t>Connect</a:t>
            </a:r>
            <a:endParaRPr lang="en-US" sz="2000" dirty="0">
              <a:solidFill>
                <a:srgbClr val="00B0F0"/>
              </a:solidFill>
              <a:latin typeface="Segoe UI Semibold"/>
            </a:endParaRPr>
          </a:p>
        </p:txBody>
      </p:sp>
      <p:sp>
        <p:nvSpPr>
          <p:cNvPr id="7" name="Text Placeholder 2"/>
          <p:cNvSpPr>
            <a:spLocks noGrp="1"/>
          </p:cNvSpPr>
          <p:nvPr>
            <p:ph idx="1"/>
          </p:nvPr>
        </p:nvSpPr>
        <p:spPr>
          <a:xfrm>
            <a:off x="337526" y="1590089"/>
            <a:ext cx="4412415" cy="4582112"/>
          </a:xfrm>
        </p:spPr>
        <p:txBody>
          <a:bodyPr>
            <a:normAutofit fontScale="77500" lnSpcReduction="20000"/>
          </a:bodyPr>
          <a:lstStyle/>
          <a:p>
            <a:r>
              <a:rPr lang="ru-RU" sz="2800" dirty="0" smtClean="0"/>
              <a:t>Защита сетевого взаимодействия между локальной сетью и «облаком»</a:t>
            </a:r>
            <a:endParaRPr lang="en-US" sz="2800" dirty="0"/>
          </a:p>
          <a:p>
            <a:pPr lvl="1"/>
            <a:r>
              <a:rPr lang="ru-RU" dirty="0" smtClean="0"/>
              <a:t>Поддержка стандартных </a:t>
            </a:r>
            <a:r>
              <a:rPr lang="en-US" dirty="0" smtClean="0"/>
              <a:t>IP-</a:t>
            </a:r>
            <a:r>
              <a:rPr lang="ru-RU" dirty="0" smtClean="0"/>
              <a:t>протоколов</a:t>
            </a:r>
          </a:p>
          <a:p>
            <a:pPr lvl="1"/>
            <a:r>
              <a:rPr lang="en-US" dirty="0" smtClean="0"/>
              <a:t>IPsec </a:t>
            </a:r>
            <a:r>
              <a:rPr lang="ru-RU" dirty="0" smtClean="0"/>
              <a:t>используется для прозрачной защиты канала</a:t>
            </a:r>
            <a:endParaRPr lang="en-US" dirty="0" smtClean="0"/>
          </a:p>
          <a:p>
            <a:r>
              <a:rPr lang="ru-RU" sz="2800" dirty="0" smtClean="0"/>
              <a:t>Позволяет реализовать «гибридную» прозрачную модель доступа к локальной сети</a:t>
            </a:r>
          </a:p>
          <a:p>
            <a:r>
              <a:rPr lang="ru-RU" sz="2800" dirty="0" smtClean="0"/>
              <a:t>Обеспечивает удаленное управление приложениями </a:t>
            </a:r>
            <a:r>
              <a:rPr lang="en-US" sz="2800" dirty="0" smtClean="0"/>
              <a:t>Windows Azure</a:t>
            </a:r>
            <a:endParaRPr lang="en-US" sz="2800" dirty="0"/>
          </a:p>
        </p:txBody>
      </p:sp>
      <p:sp>
        <p:nvSpPr>
          <p:cNvPr id="9" name="TextBox 8"/>
          <p:cNvSpPr txBox="1"/>
          <p:nvPr/>
        </p:nvSpPr>
        <p:spPr>
          <a:xfrm>
            <a:off x="6200995" y="5433988"/>
            <a:ext cx="1250747" cy="376909"/>
          </a:xfrm>
          <a:prstGeom prst="rect">
            <a:avLst/>
          </a:prstGeom>
          <a:noFill/>
        </p:spPr>
        <p:txBody>
          <a:bodyPr wrap="none" lIns="68463" tIns="34232" rIns="68463" bIns="34232" rtlCol="0">
            <a:spAutoFit/>
          </a:bodyPr>
          <a:lstStyle/>
          <a:p>
            <a:pPr defTabSz="684667"/>
            <a:r>
              <a:rPr lang="ru-RU" sz="2000" dirty="0" smtClean="0"/>
              <a:t>Компания</a:t>
            </a:r>
            <a:endParaRPr lang="en-US" sz="2000" dirty="0"/>
          </a:p>
        </p:txBody>
      </p:sp>
      <p:sp>
        <p:nvSpPr>
          <p:cNvPr id="11" name="Rounded Rectangle 10"/>
          <p:cNvSpPr/>
          <p:nvPr/>
        </p:nvSpPr>
        <p:spPr>
          <a:xfrm>
            <a:off x="5679076" y="2605517"/>
            <a:ext cx="826998" cy="2001304"/>
          </a:xfrm>
          <a:prstGeom prst="roundRect">
            <a:avLst/>
          </a:prstGeom>
          <a:solidFill>
            <a:schemeClr val="accent2">
              <a:alpha val="19000"/>
            </a:schemeClr>
          </a:solid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463" tIns="34232" rIns="68463" bIns="34232" rtlCol="0" anchor="ctr"/>
          <a:lstStyle/>
          <a:p>
            <a:pPr algn="ctr" defTabSz="684667"/>
            <a:endParaRPr lang="en-US" sz="1400">
              <a:solidFill>
                <a:srgbClr val="FFFFFF"/>
              </a:solidFill>
            </a:endParaRPr>
          </a:p>
        </p:txBody>
      </p:sp>
      <p:sp>
        <p:nvSpPr>
          <p:cNvPr id="15" name="Up-Down Arrow 14"/>
          <p:cNvSpPr/>
          <p:nvPr/>
        </p:nvSpPr>
        <p:spPr bwMode="auto">
          <a:xfrm>
            <a:off x="5939182" y="3141885"/>
            <a:ext cx="282998" cy="650064"/>
          </a:xfrm>
          <a:prstGeom prst="up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460" tIns="34231" rIns="68460" bIns="34231" numCol="1" rtlCol="0" anchor="ctr" anchorCtr="0" compatLnSpc="1">
            <a:prstTxWarp prst="textNoShape">
              <a:avLst/>
            </a:prstTxWarp>
          </a:bodyPr>
          <a:lstStyle/>
          <a:p>
            <a:pPr algn="ctr" defTabSz="684469"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7" name="Picture 3" descr="C:\Users\Claudette\Documents\DVD_ART37-Sept2010\Artwork_Imagery\Icons - Illustrations\_ WINDOWS SERVER ICONS\Hardware\Computer PC desktop mach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8867" y="4111270"/>
            <a:ext cx="387415" cy="39387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5862131" y="4429206"/>
            <a:ext cx="1859338" cy="818249"/>
            <a:chOff x="7783985" y="4516372"/>
            <a:chExt cx="3082157" cy="1641740"/>
          </a:xfrm>
        </p:grpSpPr>
        <p:pic>
          <p:nvPicPr>
            <p:cNvPr id="19" name="Picture 2"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985" y="5023366"/>
              <a:ext cx="538134" cy="7363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0568" y="5421718"/>
              <a:ext cx="538134" cy="7363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8702" y="5421718"/>
              <a:ext cx="538134" cy="7363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2373" y="5023366"/>
              <a:ext cx="538134" cy="7363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Claudette\Documents\DVD_ART37-Sept2010\Artwork_Imagery\Icons - Illustrations\_ WINDOWS VISTA ICONS\Servers 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28008" y="4516372"/>
              <a:ext cx="538134" cy="73639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SERVER3\InternalBin\Resource DVD\DVD_ART36\Artwork_Imagery\Icons - Illustrations\Internet Clouds web\cloud 4.png"/>
          <p:cNvPicPr>
            <a:picLocks noChangeAspect="1" noChangeArrowheads="1"/>
          </p:cNvPicPr>
          <p:nvPr/>
        </p:nvPicPr>
        <p:blipFill>
          <a:blip r:embed="rId6" cstate="print"/>
          <a:srcRect t="27139"/>
          <a:stretch>
            <a:fillRect/>
          </a:stretch>
        </p:blipFill>
        <p:spPr bwMode="auto">
          <a:xfrm rot="20975553">
            <a:off x="4398120" y="1807015"/>
            <a:ext cx="4215909" cy="1334500"/>
          </a:xfrm>
          <a:prstGeom prst="rect">
            <a:avLst/>
          </a:prstGeom>
          <a:noFill/>
        </p:spPr>
      </p:pic>
      <p:sp>
        <p:nvSpPr>
          <p:cNvPr id="14" name="Rectangle 13"/>
          <p:cNvSpPr/>
          <p:nvPr/>
        </p:nvSpPr>
        <p:spPr>
          <a:xfrm>
            <a:off x="5721615" y="2035801"/>
            <a:ext cx="2238453" cy="438464"/>
          </a:xfrm>
          <a:prstGeom prst="rect">
            <a:avLst/>
          </a:prstGeom>
        </p:spPr>
        <p:txBody>
          <a:bodyPr wrap="none" lIns="68463" tIns="34232" rIns="68463" bIns="34232">
            <a:spAutoFit/>
          </a:bodyPr>
          <a:lstStyle/>
          <a:p>
            <a:pPr defTabSz="684667"/>
            <a:r>
              <a:rPr lang="en-US" sz="2400" dirty="0">
                <a:solidFill>
                  <a:srgbClr val="000000"/>
                </a:solidFill>
              </a:rPr>
              <a:t>Windows Azure </a:t>
            </a:r>
          </a:p>
        </p:txBody>
      </p:sp>
      <p:sp>
        <p:nvSpPr>
          <p:cNvPr id="25" name="Up-Down Arrow 24"/>
          <p:cNvSpPr/>
          <p:nvPr/>
        </p:nvSpPr>
        <p:spPr bwMode="auto">
          <a:xfrm>
            <a:off x="7231803" y="3141885"/>
            <a:ext cx="282998" cy="650064"/>
          </a:xfrm>
          <a:prstGeom prst="up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460" tIns="34231" rIns="68460" bIns="34231" numCol="1" rtlCol="0" anchor="ctr" anchorCtr="0" compatLnSpc="1">
            <a:prstTxWarp prst="textNoShape">
              <a:avLst/>
            </a:prstTxWarp>
          </a:bodyPr>
          <a:lstStyle/>
          <a:p>
            <a:pPr algn="ctr" defTabSz="684469"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3834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outHorizontal)">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animBg="1"/>
      <p:bldP spid="15"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en-US" dirty="0"/>
              <a:t>Windows Azure Connect</a:t>
            </a:r>
            <a:endParaRPr lang="en-US" spc="-150" dirty="0">
              <a:ln w="3175">
                <a:noFill/>
              </a:ln>
              <a:solidFill>
                <a:srgbClr val="03C2F1"/>
              </a:solidFill>
              <a:cs typeface="Arial" charset="0"/>
            </a:endParaRPr>
          </a:p>
        </p:txBody>
      </p:sp>
      <p:sp>
        <p:nvSpPr>
          <p:cNvPr id="26" name="Text Placeholder 17"/>
          <p:cNvSpPr txBox="1">
            <a:spLocks/>
          </p:cNvSpPr>
          <p:nvPr/>
        </p:nvSpPr>
        <p:spPr>
          <a:xfrm>
            <a:off x="395536" y="908720"/>
            <a:ext cx="7986006"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ru-RU" sz="2000" dirty="0" smtClean="0">
                <a:solidFill>
                  <a:srgbClr val="00B0F0"/>
                </a:solidFill>
                <a:latin typeface="Segoe UI Semibold"/>
              </a:rPr>
              <a:t>Управление доступом</a:t>
            </a:r>
            <a:endParaRPr lang="en-US" sz="2000" dirty="0">
              <a:solidFill>
                <a:srgbClr val="00B0F0"/>
              </a:solidFill>
              <a:latin typeface="Segoe UI Semibold"/>
            </a:endParaRPr>
          </a:p>
        </p:txBody>
      </p:sp>
      <p:pic>
        <p:nvPicPr>
          <p:cNvPr id="63" name="Picture 62" descr="\\SERVER3\InternalBin\Resource DVD\DVD_ART36\Artwork_Imagery\Icons - Illustrations\Internet Clouds web\cloud 4.png"/>
          <p:cNvPicPr>
            <a:picLocks noChangeAspect="1" noChangeArrowheads="1"/>
          </p:cNvPicPr>
          <p:nvPr/>
        </p:nvPicPr>
        <p:blipFill>
          <a:blip r:embed="rId4" cstate="print"/>
          <a:srcRect t="27139"/>
          <a:stretch>
            <a:fillRect/>
          </a:stretch>
        </p:blipFill>
        <p:spPr bwMode="auto">
          <a:xfrm rot="20616818">
            <a:off x="-299649" y="1359997"/>
            <a:ext cx="3120423" cy="1948303"/>
          </a:xfrm>
          <a:prstGeom prst="rect">
            <a:avLst/>
          </a:prstGeom>
          <a:noFill/>
        </p:spPr>
      </p:pic>
      <p:pic>
        <p:nvPicPr>
          <p:cNvPr id="64" name="Picture 63" descr="\\SERVER3\InternalBin\Resource DVD\DVD_ART36\Artwork_Imagery\Icons - Illustrations\Internet Clouds web\cloud 4.png"/>
          <p:cNvPicPr>
            <a:picLocks noChangeAspect="1" noChangeArrowheads="1"/>
          </p:cNvPicPr>
          <p:nvPr/>
        </p:nvPicPr>
        <p:blipFill>
          <a:blip r:embed="rId4" cstate="print"/>
          <a:srcRect t="27139"/>
          <a:stretch>
            <a:fillRect/>
          </a:stretch>
        </p:blipFill>
        <p:spPr bwMode="auto">
          <a:xfrm rot="20616818">
            <a:off x="1160935" y="1227356"/>
            <a:ext cx="3155784" cy="1948303"/>
          </a:xfrm>
          <a:prstGeom prst="rect">
            <a:avLst/>
          </a:prstGeom>
          <a:noFill/>
        </p:spPr>
      </p:pic>
      <p:pic>
        <p:nvPicPr>
          <p:cNvPr id="65" name="Picture 64" descr="\\SERVER3\InternalBin\Resource DVD\DVD_ART36\Artwork_Imagery\Icons - Illustrations\Internet Clouds web\cloud 4.png"/>
          <p:cNvPicPr>
            <a:picLocks noChangeAspect="1" noChangeArrowheads="1"/>
          </p:cNvPicPr>
          <p:nvPr/>
        </p:nvPicPr>
        <p:blipFill>
          <a:blip r:embed="rId4" cstate="print"/>
          <a:srcRect t="27139"/>
          <a:stretch>
            <a:fillRect/>
          </a:stretch>
        </p:blipFill>
        <p:spPr bwMode="auto">
          <a:xfrm rot="20616818">
            <a:off x="81464" y="1946575"/>
            <a:ext cx="3705356" cy="1948303"/>
          </a:xfrm>
          <a:prstGeom prst="rect">
            <a:avLst/>
          </a:prstGeom>
          <a:noFill/>
        </p:spPr>
      </p:pic>
      <p:sp>
        <p:nvSpPr>
          <p:cNvPr id="66" name="Oval 65"/>
          <p:cNvSpPr/>
          <p:nvPr/>
        </p:nvSpPr>
        <p:spPr>
          <a:xfrm>
            <a:off x="587238" y="4299437"/>
            <a:ext cx="3498967" cy="2057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68436" tIns="34219" rIns="68436" bIns="34219" rtlCol="0" anchor="ctr"/>
          <a:lstStyle/>
          <a:p>
            <a:pPr algn="ctr" defTabSz="684411"/>
            <a:endParaRPr lang="en-US" sz="1400">
              <a:solidFill>
                <a:srgbClr val="FFFFFF"/>
              </a:solidFill>
            </a:endParaRPr>
          </a:p>
        </p:txBody>
      </p:sp>
      <p:sp>
        <p:nvSpPr>
          <p:cNvPr id="67" name="TextBox 66"/>
          <p:cNvSpPr txBox="1"/>
          <p:nvPr/>
        </p:nvSpPr>
        <p:spPr>
          <a:xfrm>
            <a:off x="1792123" y="6376457"/>
            <a:ext cx="1029478" cy="315328"/>
          </a:xfrm>
          <a:prstGeom prst="rect">
            <a:avLst/>
          </a:prstGeom>
          <a:noFill/>
        </p:spPr>
        <p:txBody>
          <a:bodyPr wrap="none" lIns="68436" tIns="34219" rIns="68436" bIns="34219" rtlCol="0">
            <a:spAutoFit/>
          </a:bodyPr>
          <a:lstStyle/>
          <a:p>
            <a:pPr defTabSz="684411"/>
            <a:r>
              <a:rPr lang="ru-RU" sz="1600" dirty="0" smtClean="0"/>
              <a:t>Компания</a:t>
            </a:r>
            <a:endParaRPr lang="en-US" sz="1600" dirty="0"/>
          </a:p>
        </p:txBody>
      </p:sp>
      <p:sp>
        <p:nvSpPr>
          <p:cNvPr id="68" name="Rounded Rectangle 67"/>
          <p:cNvSpPr/>
          <p:nvPr/>
        </p:nvSpPr>
        <p:spPr>
          <a:xfrm>
            <a:off x="2727598" y="4777782"/>
            <a:ext cx="1358607" cy="1159223"/>
          </a:xfrm>
          <a:prstGeom prst="roundRect">
            <a:avLst/>
          </a:prstGeom>
          <a:solidFill>
            <a:schemeClr val="accent2">
              <a:alpha val="19000"/>
            </a:schemeClr>
          </a:solid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436" tIns="34219" rIns="68436" bIns="34219" rtlCol="0" anchor="ctr"/>
          <a:lstStyle/>
          <a:p>
            <a:pPr algn="ctr" defTabSz="684411"/>
            <a:endParaRPr lang="en-US" sz="1400">
              <a:solidFill>
                <a:srgbClr val="FFFFFF"/>
              </a:solidFill>
            </a:endParaRPr>
          </a:p>
        </p:txBody>
      </p:sp>
      <p:sp>
        <p:nvSpPr>
          <p:cNvPr id="69" name="Rounded Rectangle 68"/>
          <p:cNvSpPr/>
          <p:nvPr/>
        </p:nvSpPr>
        <p:spPr>
          <a:xfrm>
            <a:off x="209094" y="4479022"/>
            <a:ext cx="2032908" cy="1055936"/>
          </a:xfrm>
          <a:prstGeom prst="roundRect">
            <a:avLst/>
          </a:prstGeom>
          <a:solidFill>
            <a:schemeClr val="accent2">
              <a:alpha val="19000"/>
            </a:schemeClr>
          </a:solid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436" tIns="34219" rIns="68436" bIns="34219" rtlCol="0" anchor="ctr"/>
          <a:lstStyle/>
          <a:p>
            <a:pPr algn="ctr" defTabSz="684411"/>
            <a:endParaRPr lang="en-US" sz="1400">
              <a:solidFill>
                <a:srgbClr val="FFFFFF"/>
              </a:solidFill>
            </a:endParaRPr>
          </a:p>
        </p:txBody>
      </p:sp>
      <p:sp>
        <p:nvSpPr>
          <p:cNvPr id="70" name="Rectangle 69"/>
          <p:cNvSpPr/>
          <p:nvPr/>
        </p:nvSpPr>
        <p:spPr>
          <a:xfrm>
            <a:off x="1445914" y="1503072"/>
            <a:ext cx="2056683" cy="392272"/>
          </a:xfrm>
          <a:prstGeom prst="rect">
            <a:avLst/>
          </a:prstGeom>
        </p:spPr>
        <p:txBody>
          <a:bodyPr wrap="none" lIns="68436" tIns="34219" rIns="68436" bIns="34219">
            <a:spAutoFit/>
          </a:bodyPr>
          <a:lstStyle/>
          <a:p>
            <a:pPr algn="ctr" defTabSz="684411"/>
            <a:r>
              <a:rPr lang="en-US" sz="2100" dirty="0">
                <a:solidFill>
                  <a:srgbClr val="000000"/>
                </a:solidFill>
              </a:rPr>
              <a:t>Windows Azure </a:t>
            </a:r>
          </a:p>
        </p:txBody>
      </p:sp>
      <p:sp>
        <p:nvSpPr>
          <p:cNvPr id="71" name="Up-Down Arrow 70"/>
          <p:cNvSpPr/>
          <p:nvPr/>
        </p:nvSpPr>
        <p:spPr bwMode="auto">
          <a:xfrm rot="2522016">
            <a:off x="1485802" y="2908182"/>
            <a:ext cx="377232" cy="1729515"/>
          </a:xfrm>
          <a:prstGeom prst="up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433" tIns="34217" rIns="68433" bIns="34217" numCol="1" rtlCol="0" anchor="ctr" anchorCtr="0" compatLnSpc="1">
            <a:prstTxWarp prst="textNoShape">
              <a:avLst/>
            </a:prstTxWarp>
          </a:bodyPr>
          <a:lstStyle/>
          <a:p>
            <a:pPr algn="ctr" defTabSz="684213"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72" name="Picture 3" descr="C:\Users\Claudette\Documents\DVD_ART37-Sept2010\Artwork_Imagery\Icons - Illustrations\_ WINDOWS SERVER ICONS\Hardware\Computer PC desktop machin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2712" y="4664485"/>
            <a:ext cx="617899" cy="51576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C:\Users\Claudette\Documents\DVD_ART37-Sept2010\Artwork_Imagery\Icons - Illustrations\_ WINDOWS VISTA ICONS\Servers comput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7467" y="5665321"/>
            <a:ext cx="432733" cy="47211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C:\Users\Claudette\Documents\DVD_ART37-Sept2010\Artwork_Imagery\Icons - Illustrations\_ WINDOWS VISTA ICONS\Servers comput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5085" y="5756573"/>
            <a:ext cx="432733" cy="47211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Users\Claudette\Documents\DVD_ART37-Sept2010\Artwork_Imagery\Icons - Illustrations\_ WINDOWS VISTA ICONS\Servers comput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5660" y="5756573"/>
            <a:ext cx="432733" cy="47211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C:\Users\Claudette\Documents\DVD_ART37-Sept2010\Artwork_Imagery\Icons - Illustrations\_ WINDOWS VISTA ICONS\Servers comput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365" y="5006990"/>
            <a:ext cx="432733" cy="47211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C:\Users\Claudette\Documents\DVD_ART37-Sept2010\Artwork_Imagery\Icons - Illustrations\_ WINDOWS VISTA ICONS\Servers comput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3655" y="4917184"/>
            <a:ext cx="432733" cy="472114"/>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2907352" y="5538435"/>
            <a:ext cx="997418" cy="253772"/>
          </a:xfrm>
          <a:prstGeom prst="rect">
            <a:avLst/>
          </a:prstGeom>
          <a:noFill/>
        </p:spPr>
        <p:txBody>
          <a:bodyPr wrap="none" lIns="68436" tIns="34219" rIns="68436" bIns="34219" rtlCol="0">
            <a:spAutoFit/>
          </a:bodyPr>
          <a:lstStyle/>
          <a:p>
            <a:pPr defTabSz="684411"/>
            <a:r>
              <a:rPr lang="ru-RU" sz="1200" b="1" dirty="0" smtClean="0"/>
              <a:t>Базы данных</a:t>
            </a:r>
            <a:endParaRPr lang="en-US" sz="1200" b="1" dirty="0"/>
          </a:p>
        </p:txBody>
      </p:sp>
      <p:sp>
        <p:nvSpPr>
          <p:cNvPr id="79" name="5-Point Star 78"/>
          <p:cNvSpPr/>
          <p:nvPr/>
        </p:nvSpPr>
        <p:spPr>
          <a:xfrm>
            <a:off x="3499514" y="4864783"/>
            <a:ext cx="274321" cy="274320"/>
          </a:xfrm>
          <a:prstGeom prst="star5">
            <a:avLst/>
          </a:prstGeom>
          <a:solidFill>
            <a:srgbClr val="FFC000"/>
          </a:solidFill>
          <a:ln/>
        </p:spPr>
        <p:style>
          <a:lnRef idx="0">
            <a:schemeClr val="accent4"/>
          </a:lnRef>
          <a:fillRef idx="3">
            <a:schemeClr val="accent4"/>
          </a:fillRef>
          <a:effectRef idx="3">
            <a:schemeClr val="accent4"/>
          </a:effectRef>
          <a:fontRef idx="minor">
            <a:schemeClr val="lt1"/>
          </a:fontRef>
        </p:style>
        <p:txBody>
          <a:bodyPr lIns="68436" tIns="34219" rIns="68436" bIns="34219" rtlCol="0" anchor="ctr"/>
          <a:lstStyle/>
          <a:p>
            <a:pPr algn="ctr" defTabSz="684411"/>
            <a:endParaRPr lang="en-US" sz="1400">
              <a:solidFill>
                <a:srgbClr val="FFFFFF"/>
              </a:solidFill>
            </a:endParaRPr>
          </a:p>
        </p:txBody>
      </p:sp>
      <p:sp>
        <p:nvSpPr>
          <p:cNvPr id="80" name="5-Point Star 79"/>
          <p:cNvSpPr/>
          <p:nvPr/>
        </p:nvSpPr>
        <p:spPr>
          <a:xfrm>
            <a:off x="2836731" y="4947967"/>
            <a:ext cx="274321" cy="274320"/>
          </a:xfrm>
          <a:prstGeom prst="star5">
            <a:avLst/>
          </a:prstGeom>
          <a:solidFill>
            <a:srgbClr val="FFC000"/>
          </a:solidFill>
          <a:ln/>
        </p:spPr>
        <p:style>
          <a:lnRef idx="0">
            <a:schemeClr val="accent4"/>
          </a:lnRef>
          <a:fillRef idx="3">
            <a:schemeClr val="accent4"/>
          </a:fillRef>
          <a:effectRef idx="3">
            <a:schemeClr val="accent4"/>
          </a:effectRef>
          <a:fontRef idx="minor">
            <a:schemeClr val="lt1"/>
          </a:fontRef>
        </p:style>
        <p:txBody>
          <a:bodyPr lIns="68436" tIns="34219" rIns="68436" bIns="34219" rtlCol="0" anchor="ctr"/>
          <a:lstStyle/>
          <a:p>
            <a:pPr algn="ctr" defTabSz="684411"/>
            <a:endParaRPr lang="en-US" sz="1400">
              <a:solidFill>
                <a:srgbClr val="FFFFFF"/>
              </a:solidFill>
            </a:endParaRPr>
          </a:p>
        </p:txBody>
      </p:sp>
      <p:sp>
        <p:nvSpPr>
          <p:cNvPr id="81" name="5-Point Star 80"/>
          <p:cNvSpPr/>
          <p:nvPr/>
        </p:nvSpPr>
        <p:spPr>
          <a:xfrm>
            <a:off x="1582054" y="4583891"/>
            <a:ext cx="274321" cy="274320"/>
          </a:xfrm>
          <a:prstGeom prst="star5">
            <a:avLst/>
          </a:prstGeom>
          <a:solidFill>
            <a:srgbClr val="FFC000"/>
          </a:solidFill>
          <a:ln/>
        </p:spPr>
        <p:style>
          <a:lnRef idx="0">
            <a:schemeClr val="accent4"/>
          </a:lnRef>
          <a:fillRef idx="3">
            <a:schemeClr val="accent4"/>
          </a:fillRef>
          <a:effectRef idx="3">
            <a:schemeClr val="accent4"/>
          </a:effectRef>
          <a:fontRef idx="minor">
            <a:schemeClr val="lt1"/>
          </a:fontRef>
        </p:style>
        <p:txBody>
          <a:bodyPr lIns="68436" tIns="34219" rIns="68436" bIns="34219" rtlCol="0" anchor="ctr"/>
          <a:lstStyle/>
          <a:p>
            <a:pPr algn="ctr" defTabSz="684411"/>
            <a:endParaRPr lang="en-US" sz="1400">
              <a:solidFill>
                <a:srgbClr val="FFFFFF"/>
              </a:solidFill>
            </a:endParaRPr>
          </a:p>
        </p:txBody>
      </p:sp>
      <p:pic>
        <p:nvPicPr>
          <p:cNvPr id="82" name="Picture 3" descr="C:\Users\Claudette\Documents\DVD_ART37-Sept2010\Artwork_Imagery\Icons - Illustrations\_ WINDOWS SERVER ICONS\Hardware\Computer PC desktop machin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993" y="4660375"/>
            <a:ext cx="617899" cy="515767"/>
          </a:xfrm>
          <a:prstGeom prst="rect">
            <a:avLst/>
          </a:prstGeom>
          <a:noFill/>
          <a:extLst>
            <a:ext uri="{909E8E84-426E-40DD-AFC4-6F175D3DCCD1}">
              <a14:hiddenFill xmlns:a14="http://schemas.microsoft.com/office/drawing/2010/main">
                <a:solidFill>
                  <a:srgbClr val="FFFFFF"/>
                </a:solidFill>
              </a14:hiddenFill>
            </a:ext>
          </a:extLst>
        </p:spPr>
      </p:pic>
      <p:sp>
        <p:nvSpPr>
          <p:cNvPr id="83" name="5-Point Star 82"/>
          <p:cNvSpPr/>
          <p:nvPr/>
        </p:nvSpPr>
        <p:spPr>
          <a:xfrm>
            <a:off x="558871" y="4646919"/>
            <a:ext cx="274321" cy="274320"/>
          </a:xfrm>
          <a:prstGeom prst="star5">
            <a:avLst/>
          </a:prstGeom>
          <a:solidFill>
            <a:srgbClr val="FFC000"/>
          </a:solidFill>
          <a:ln/>
        </p:spPr>
        <p:style>
          <a:lnRef idx="0">
            <a:schemeClr val="accent4"/>
          </a:lnRef>
          <a:fillRef idx="3">
            <a:schemeClr val="accent4"/>
          </a:fillRef>
          <a:effectRef idx="3">
            <a:schemeClr val="accent4"/>
          </a:effectRef>
          <a:fontRef idx="minor">
            <a:schemeClr val="lt1"/>
          </a:fontRef>
        </p:style>
        <p:txBody>
          <a:bodyPr lIns="68436" tIns="34219" rIns="68436" bIns="34219" rtlCol="0" anchor="ctr"/>
          <a:lstStyle/>
          <a:p>
            <a:pPr algn="ctr" defTabSz="684411"/>
            <a:endParaRPr lang="en-US" sz="1400">
              <a:solidFill>
                <a:srgbClr val="FFFFFF"/>
              </a:solidFill>
            </a:endParaRPr>
          </a:p>
        </p:txBody>
      </p:sp>
      <p:sp>
        <p:nvSpPr>
          <p:cNvPr id="84" name="TextBox 83"/>
          <p:cNvSpPr txBox="1"/>
          <p:nvPr/>
        </p:nvSpPr>
        <p:spPr>
          <a:xfrm>
            <a:off x="394492" y="5189386"/>
            <a:ext cx="999022" cy="238383"/>
          </a:xfrm>
          <a:prstGeom prst="rect">
            <a:avLst/>
          </a:prstGeom>
          <a:noFill/>
        </p:spPr>
        <p:txBody>
          <a:bodyPr wrap="none" lIns="68436" tIns="34219" rIns="68436" bIns="34219" rtlCol="0">
            <a:spAutoFit/>
          </a:bodyPr>
          <a:lstStyle/>
          <a:p>
            <a:pPr algn="ctr" defTabSz="684411"/>
            <a:r>
              <a:rPr lang="ru-RU" sz="1100" b="1" dirty="0" smtClean="0"/>
              <a:t>Разработчики</a:t>
            </a:r>
            <a:endParaRPr lang="en-US" sz="1100" b="1" dirty="0"/>
          </a:p>
        </p:txBody>
      </p:sp>
      <p:sp>
        <p:nvSpPr>
          <p:cNvPr id="85" name="Rounded Rectangle 84"/>
          <p:cNvSpPr/>
          <p:nvPr/>
        </p:nvSpPr>
        <p:spPr>
          <a:xfrm>
            <a:off x="1064977" y="1950066"/>
            <a:ext cx="2764176" cy="1130759"/>
          </a:xfrm>
          <a:prstGeom prst="roundRect">
            <a:avLst/>
          </a:prstGeom>
          <a:solidFill>
            <a:schemeClr val="accent2">
              <a:alpha val="19000"/>
            </a:schemeClr>
          </a:solid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436" tIns="34219" rIns="68436" bIns="34219" rtlCol="0" anchor="ctr"/>
          <a:lstStyle/>
          <a:p>
            <a:pPr algn="ctr" defTabSz="684411"/>
            <a:endParaRPr lang="en-US" sz="1400">
              <a:solidFill>
                <a:srgbClr val="FFFFFF"/>
              </a:solidFill>
            </a:endParaRPr>
          </a:p>
        </p:txBody>
      </p:sp>
      <p:grpSp>
        <p:nvGrpSpPr>
          <p:cNvPr id="86" name="Group 85"/>
          <p:cNvGrpSpPr/>
          <p:nvPr/>
        </p:nvGrpSpPr>
        <p:grpSpPr>
          <a:xfrm>
            <a:off x="485962" y="2666973"/>
            <a:ext cx="1218884" cy="1782440"/>
            <a:chOff x="4876800" y="2423700"/>
            <a:chExt cx="914400" cy="1782439"/>
          </a:xfrm>
        </p:grpSpPr>
        <p:sp>
          <p:nvSpPr>
            <p:cNvPr id="87" name="Cloud 86"/>
            <p:cNvSpPr/>
            <p:nvPr/>
          </p:nvSpPr>
          <p:spPr>
            <a:xfrm>
              <a:off x="4876800" y="2667000"/>
              <a:ext cx="914400" cy="533400"/>
            </a:xfrm>
            <a:prstGeom prst="cloud">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84411"/>
              <a:r>
                <a:rPr lang="en-US" sz="1400" dirty="0">
                  <a:solidFill>
                    <a:schemeClr val="bg1"/>
                  </a:solidFill>
                </a:rPr>
                <a:t>Relay</a:t>
              </a:r>
              <a:endParaRPr lang="en-US" sz="900" b="1" dirty="0">
                <a:solidFill>
                  <a:schemeClr val="bg1"/>
                </a:solidFill>
              </a:endParaRPr>
            </a:p>
          </p:txBody>
        </p:sp>
        <p:cxnSp>
          <p:nvCxnSpPr>
            <p:cNvPr id="88" name="Straight Arrow Connector 87"/>
            <p:cNvCxnSpPr/>
            <p:nvPr/>
          </p:nvCxnSpPr>
          <p:spPr>
            <a:xfrm flipH="1">
              <a:off x="5457901" y="2423700"/>
              <a:ext cx="310473" cy="253753"/>
            </a:xfrm>
            <a:prstGeom prst="straightConnector1">
              <a:avLst/>
            </a:prstGeom>
            <a:ln w="38100">
              <a:solidFill>
                <a:schemeClr val="tx2">
                  <a:lumMod val="60000"/>
                  <a:lumOff val="40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5047154" y="3137074"/>
              <a:ext cx="0" cy="1069065"/>
            </a:xfrm>
            <a:prstGeom prst="straightConnector1">
              <a:avLst/>
            </a:prstGeom>
            <a:ln w="38100">
              <a:solidFill>
                <a:schemeClr val="tx2">
                  <a:lumMod val="60000"/>
                  <a:lumOff val="40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90" name="Straight Arrow Connector 89"/>
          <p:cNvCxnSpPr/>
          <p:nvPr/>
        </p:nvCxnSpPr>
        <p:spPr>
          <a:xfrm flipH="1" flipV="1">
            <a:off x="1454055" y="3380347"/>
            <a:ext cx="1337673" cy="1300090"/>
          </a:xfrm>
          <a:prstGeom prst="straightConnector1">
            <a:avLst/>
          </a:prstGeom>
          <a:ln w="38100">
            <a:solidFill>
              <a:schemeClr val="tx2">
                <a:lumMod val="60000"/>
                <a:lumOff val="40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2791727" y="2013437"/>
            <a:ext cx="914162" cy="381000"/>
          </a:xfrm>
          <a:prstGeom prst="roundRect">
            <a:avLst/>
          </a:prstGeom>
          <a:ln w="28575">
            <a:solidFill>
              <a:srgbClr val="FFC000"/>
            </a:solidFill>
          </a:ln>
        </p:spPr>
        <p:style>
          <a:lnRef idx="1">
            <a:schemeClr val="accent1"/>
          </a:lnRef>
          <a:fillRef idx="3">
            <a:schemeClr val="accent1"/>
          </a:fillRef>
          <a:effectRef idx="2">
            <a:schemeClr val="accent1"/>
          </a:effectRef>
          <a:fontRef idx="minor">
            <a:schemeClr val="lt1"/>
          </a:fontRef>
        </p:style>
        <p:txBody>
          <a:bodyPr lIns="68436" tIns="34219" rIns="68436" bIns="34219" rtlCol="0" anchor="ctr"/>
          <a:lstStyle/>
          <a:p>
            <a:pPr algn="ctr" defTabSz="684411"/>
            <a:r>
              <a:rPr lang="ru-RU" sz="900" b="1" dirty="0" smtClean="0">
                <a:solidFill>
                  <a:srgbClr val="FFFFFF"/>
                </a:solidFill>
              </a:rPr>
              <a:t>Роль</a:t>
            </a:r>
            <a:r>
              <a:rPr lang="en-US" sz="900" b="1" dirty="0" smtClean="0">
                <a:solidFill>
                  <a:srgbClr val="FFFFFF"/>
                </a:solidFill>
              </a:rPr>
              <a:t> </a:t>
            </a:r>
            <a:r>
              <a:rPr lang="en-US" sz="900" b="1" dirty="0">
                <a:solidFill>
                  <a:srgbClr val="FFFFFF"/>
                </a:solidFill>
              </a:rPr>
              <a:t>B</a:t>
            </a:r>
          </a:p>
        </p:txBody>
      </p:sp>
      <p:cxnSp>
        <p:nvCxnSpPr>
          <p:cNvPr id="92" name="Straight Connector 91"/>
          <p:cNvCxnSpPr>
            <a:stCxn id="95" idx="3"/>
            <a:endCxn id="91" idx="1"/>
          </p:cNvCxnSpPr>
          <p:nvPr/>
        </p:nvCxnSpPr>
        <p:spPr>
          <a:xfrm>
            <a:off x="2283859" y="2203937"/>
            <a:ext cx="50786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826778" y="2223538"/>
            <a:ext cx="509873" cy="4434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4" name="Up-Down Arrow 93"/>
          <p:cNvSpPr/>
          <p:nvPr/>
        </p:nvSpPr>
        <p:spPr bwMode="auto">
          <a:xfrm>
            <a:off x="3325010" y="2737337"/>
            <a:ext cx="377232" cy="1943100"/>
          </a:xfrm>
          <a:prstGeom prst="up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433" tIns="34217" rIns="68433" bIns="34217" numCol="1" rtlCol="0" anchor="ctr" anchorCtr="0" compatLnSpc="1">
            <a:prstTxWarp prst="textNoShape">
              <a:avLst/>
            </a:prstTxWarp>
          </a:bodyPr>
          <a:lstStyle/>
          <a:p>
            <a:pPr algn="ctr" defTabSz="68421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95" name="Rounded Rectangle 94"/>
          <p:cNvSpPr/>
          <p:nvPr/>
        </p:nvSpPr>
        <p:spPr>
          <a:xfrm>
            <a:off x="1369697" y="2013437"/>
            <a:ext cx="914162" cy="381000"/>
          </a:xfrm>
          <a:prstGeom prst="roundRect">
            <a:avLst/>
          </a:prstGeom>
        </p:spPr>
        <p:style>
          <a:lnRef idx="1">
            <a:schemeClr val="accent1"/>
          </a:lnRef>
          <a:fillRef idx="3">
            <a:schemeClr val="accent1"/>
          </a:fillRef>
          <a:effectRef idx="2">
            <a:schemeClr val="accent1"/>
          </a:effectRef>
          <a:fontRef idx="minor">
            <a:schemeClr val="lt1"/>
          </a:fontRef>
        </p:style>
        <p:txBody>
          <a:bodyPr lIns="68436" tIns="34219" rIns="68436" bIns="34219" rtlCol="0" anchor="ctr"/>
          <a:lstStyle/>
          <a:p>
            <a:pPr algn="ctr" defTabSz="684411"/>
            <a:r>
              <a:rPr lang="ru-RU" sz="900" b="1" dirty="0" smtClean="0">
                <a:solidFill>
                  <a:srgbClr val="FFFFFF"/>
                </a:solidFill>
              </a:rPr>
              <a:t>Роль</a:t>
            </a:r>
            <a:r>
              <a:rPr lang="en-US" sz="900" b="1" dirty="0" smtClean="0">
                <a:solidFill>
                  <a:srgbClr val="FFFFFF"/>
                </a:solidFill>
              </a:rPr>
              <a:t> </a:t>
            </a:r>
            <a:r>
              <a:rPr lang="en-US" sz="900" b="1" dirty="0">
                <a:solidFill>
                  <a:srgbClr val="FFFFFF"/>
                </a:solidFill>
              </a:rPr>
              <a:t>A</a:t>
            </a:r>
          </a:p>
        </p:txBody>
      </p:sp>
      <p:sp>
        <p:nvSpPr>
          <p:cNvPr id="96" name="Rounded Rectangle 95"/>
          <p:cNvSpPr/>
          <p:nvPr/>
        </p:nvSpPr>
        <p:spPr>
          <a:xfrm>
            <a:off x="1674418" y="2546837"/>
            <a:ext cx="1422030" cy="457510"/>
          </a:xfrm>
          <a:prstGeom prst="roundRect">
            <a:avLst/>
          </a:prstGeom>
          <a:ln w="28575">
            <a:solidFill>
              <a:srgbClr val="FFC000"/>
            </a:solidFill>
          </a:ln>
        </p:spPr>
        <p:style>
          <a:lnRef idx="1">
            <a:schemeClr val="accent1"/>
          </a:lnRef>
          <a:fillRef idx="3">
            <a:schemeClr val="accent1"/>
          </a:fillRef>
          <a:effectRef idx="2">
            <a:schemeClr val="accent1"/>
          </a:effectRef>
          <a:fontRef idx="minor">
            <a:schemeClr val="lt1"/>
          </a:fontRef>
        </p:style>
        <p:txBody>
          <a:bodyPr lIns="68436" tIns="34219" rIns="68436" bIns="34219" rtlCol="0" anchor="ctr"/>
          <a:lstStyle/>
          <a:p>
            <a:pPr algn="ctr" defTabSz="684411"/>
            <a:r>
              <a:rPr lang="ru-RU" sz="900" b="1" dirty="0" smtClean="0">
                <a:solidFill>
                  <a:srgbClr val="FFFFFF"/>
                </a:solidFill>
              </a:rPr>
              <a:t>Роль</a:t>
            </a:r>
            <a:r>
              <a:rPr lang="en-US" sz="900" b="1" dirty="0" smtClean="0">
                <a:solidFill>
                  <a:srgbClr val="FFFFFF"/>
                </a:solidFill>
              </a:rPr>
              <a:t> </a:t>
            </a:r>
            <a:r>
              <a:rPr lang="en-US" sz="900" b="1" dirty="0">
                <a:solidFill>
                  <a:srgbClr val="FFFFFF"/>
                </a:solidFill>
              </a:rPr>
              <a:t>C</a:t>
            </a:r>
          </a:p>
          <a:p>
            <a:pPr algn="ctr" defTabSz="684411"/>
            <a:r>
              <a:rPr lang="en-US" sz="800" b="1" dirty="0" smtClean="0">
                <a:solidFill>
                  <a:srgbClr val="FFFFFF"/>
                </a:solidFill>
              </a:rPr>
              <a:t>(</a:t>
            </a:r>
            <a:r>
              <a:rPr lang="ru-RU" sz="800" b="1" dirty="0" smtClean="0">
                <a:solidFill>
                  <a:srgbClr val="FFFFFF"/>
                </a:solidFill>
              </a:rPr>
              <a:t>несколько ВМ</a:t>
            </a:r>
            <a:r>
              <a:rPr lang="en-US" sz="800" b="1" dirty="0" smtClean="0">
                <a:solidFill>
                  <a:srgbClr val="FFFFFF"/>
                </a:solidFill>
              </a:rPr>
              <a:t>)</a:t>
            </a:r>
            <a:endParaRPr lang="en-US" sz="900" b="1" dirty="0">
              <a:solidFill>
                <a:srgbClr val="FFFFFF"/>
              </a:solidFill>
            </a:endParaRPr>
          </a:p>
        </p:txBody>
      </p:sp>
      <p:sp>
        <p:nvSpPr>
          <p:cNvPr id="101" name="Content Placeholder 38"/>
          <p:cNvSpPr>
            <a:spLocks noGrp="1"/>
          </p:cNvSpPr>
          <p:nvPr>
            <p:ph idx="1"/>
          </p:nvPr>
        </p:nvSpPr>
        <p:spPr>
          <a:xfrm>
            <a:off x="4366697" y="1570579"/>
            <a:ext cx="4525784" cy="4805878"/>
          </a:xfrm>
        </p:spPr>
        <p:txBody>
          <a:bodyPr>
            <a:normAutofit fontScale="77500" lnSpcReduction="20000"/>
          </a:bodyPr>
          <a:lstStyle/>
          <a:p>
            <a:r>
              <a:rPr lang="ru-RU" sz="2800" dirty="0" smtClean="0"/>
              <a:t>Управление политикой сетевого доступа через портал </a:t>
            </a:r>
            <a:r>
              <a:rPr lang="en-US" sz="2800" dirty="0" smtClean="0"/>
              <a:t>Windows Azure</a:t>
            </a:r>
            <a:endParaRPr lang="en-US" sz="2800" dirty="0"/>
          </a:p>
          <a:p>
            <a:pPr lvl="1"/>
            <a:r>
              <a:rPr lang="ru-RU" dirty="0" smtClean="0"/>
              <a:t>Гранулярный контроль взаимодействия ролей </a:t>
            </a:r>
            <a:r>
              <a:rPr lang="en-US" dirty="0" smtClean="0"/>
              <a:t>Windows Azure </a:t>
            </a:r>
            <a:r>
              <a:rPr lang="ru-RU" dirty="0" smtClean="0"/>
              <a:t>и внешних компьютеров</a:t>
            </a:r>
            <a:endParaRPr lang="en-US" dirty="0"/>
          </a:p>
          <a:p>
            <a:r>
              <a:rPr lang="ru-RU" sz="2800" dirty="0" smtClean="0"/>
              <a:t>Автоматическая настройка </a:t>
            </a:r>
            <a:r>
              <a:rPr lang="en-US" sz="2800" dirty="0" smtClean="0"/>
              <a:t>IPsec</a:t>
            </a:r>
            <a:endParaRPr lang="en-US" sz="2800" dirty="0"/>
          </a:p>
          <a:p>
            <a:pPr marL="556092" lvl="1" indent="-213882"/>
            <a:r>
              <a:rPr lang="en-US" dirty="0" smtClean="0"/>
              <a:t>TLS</a:t>
            </a:r>
            <a:r>
              <a:rPr lang="ru-RU" dirty="0" smtClean="0"/>
              <a:t>-туннелирование </a:t>
            </a:r>
            <a:r>
              <a:rPr lang="ru-RU" dirty="0"/>
              <a:t>через МСЭ</a:t>
            </a:r>
            <a:r>
              <a:rPr lang="en-US" dirty="0"/>
              <a:t>/NAT </a:t>
            </a:r>
            <a:r>
              <a:rPr lang="ru-RU" dirty="0" smtClean="0"/>
              <a:t>с помощью ретранслятора в «облаке»</a:t>
            </a:r>
          </a:p>
          <a:p>
            <a:pPr marL="556092" lvl="1" indent="-213882"/>
            <a:r>
              <a:rPr lang="ru-RU" dirty="0" smtClean="0"/>
              <a:t>Политики доступа строго контролируются и обеспечивается полная защита канала с помощью сертификатов в </a:t>
            </a:r>
            <a:r>
              <a:rPr lang="en-US" dirty="0" err="1" smtClean="0"/>
              <a:t>IPSec</a:t>
            </a:r>
            <a:endParaRPr lang="en-US" dirty="0"/>
          </a:p>
          <a:p>
            <a:pPr marL="457200" lvl="1" indent="0">
              <a:buNone/>
            </a:pPr>
            <a:endParaRPr lang="en-US" dirty="0"/>
          </a:p>
        </p:txBody>
      </p:sp>
    </p:spTree>
    <p:extLst>
      <p:ext uri="{BB962C8B-B14F-4D97-AF65-F5344CB8AC3E}">
        <p14:creationId xmlns:p14="http://schemas.microsoft.com/office/powerpoint/2010/main" val="2091625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3200" dirty="0"/>
              <a:t>Изоляция приложений в </a:t>
            </a:r>
            <a:r>
              <a:rPr lang="en-US" sz="3200" dirty="0"/>
              <a:t>Windows Azure</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29781" y="803595"/>
            <a:ext cx="7986006"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ru-RU" sz="2000" dirty="0" smtClean="0">
                <a:solidFill>
                  <a:srgbClr val="00B0F0"/>
                </a:solidFill>
                <a:latin typeface="Segoe UI Semibold"/>
              </a:rPr>
              <a:t>Гипервизор </a:t>
            </a:r>
            <a:r>
              <a:rPr lang="ru-RU" sz="2000" dirty="0">
                <a:solidFill>
                  <a:srgbClr val="00B0F0"/>
                </a:solidFill>
                <a:latin typeface="Segoe UI Semibold"/>
              </a:rPr>
              <a:t>и «песочница</a:t>
            </a:r>
            <a:r>
              <a:rPr lang="ru-RU" sz="2000" dirty="0" smtClean="0">
                <a:solidFill>
                  <a:srgbClr val="00B0F0"/>
                </a:solidFill>
                <a:latin typeface="Segoe UI Semibold"/>
              </a:rPr>
              <a:t>»</a:t>
            </a:r>
            <a:endParaRPr lang="en-US" sz="2000" dirty="0">
              <a:solidFill>
                <a:srgbClr val="00B0F0"/>
              </a:solidFill>
              <a:latin typeface="Segoe UI Semibold"/>
            </a:endParaRPr>
          </a:p>
        </p:txBody>
      </p:sp>
      <p:sp>
        <p:nvSpPr>
          <p:cNvPr id="40" name="Content Placeholder 2"/>
          <p:cNvSpPr>
            <a:spLocks noGrp="1"/>
          </p:cNvSpPr>
          <p:nvPr>
            <p:ph idx="1"/>
          </p:nvPr>
        </p:nvSpPr>
        <p:spPr>
          <a:xfrm>
            <a:off x="95091" y="5112968"/>
            <a:ext cx="9036496" cy="1765738"/>
          </a:xfrm>
          <a:prstGeom prst="rect">
            <a:avLst/>
          </a:prstGeom>
        </p:spPr>
        <p:txBody>
          <a:bodyPr>
            <a:normAutofit/>
          </a:bodyPr>
          <a:lstStyle/>
          <a:p>
            <a:r>
              <a:rPr lang="ru-RU" sz="2000" dirty="0" smtClean="0"/>
              <a:t>Код заказчика выполняется на выделенных виртуальных машинах</a:t>
            </a:r>
          </a:p>
          <a:p>
            <a:r>
              <a:rPr lang="ru-RU" sz="2000" dirty="0" smtClean="0"/>
              <a:t>ВМ изолированы с помощью основанного на </a:t>
            </a:r>
            <a:r>
              <a:rPr lang="en-US" sz="2000" dirty="0" smtClean="0"/>
              <a:t>Hyper-V </a:t>
            </a:r>
            <a:r>
              <a:rPr lang="ru-RU" sz="2000" dirty="0" smtClean="0"/>
              <a:t>гипервизора</a:t>
            </a:r>
            <a:endParaRPr lang="en-US" sz="2000" dirty="0" smtClean="0"/>
          </a:p>
          <a:p>
            <a:r>
              <a:rPr lang="ru-RU" sz="2000" dirty="0" smtClean="0"/>
              <a:t>Весь доступ к сети и диску проходит через «базовую» ВМ</a:t>
            </a:r>
            <a:endParaRPr lang="en-US" sz="2000" dirty="0" smtClean="0"/>
          </a:p>
        </p:txBody>
      </p:sp>
      <p:grpSp>
        <p:nvGrpSpPr>
          <p:cNvPr id="41" name="Group 40"/>
          <p:cNvGrpSpPr/>
          <p:nvPr/>
        </p:nvGrpSpPr>
        <p:grpSpPr>
          <a:xfrm>
            <a:off x="4658170" y="1208683"/>
            <a:ext cx="4222046" cy="2098803"/>
            <a:chOff x="5033206" y="1182001"/>
            <a:chExt cx="3923758" cy="2098803"/>
          </a:xfrm>
        </p:grpSpPr>
        <p:sp>
          <p:nvSpPr>
            <p:cNvPr id="42" name="Rounded Rectangle 41"/>
            <p:cNvSpPr/>
            <p:nvPr/>
          </p:nvSpPr>
          <p:spPr bwMode="auto">
            <a:xfrm>
              <a:off x="5391149" y="1182001"/>
              <a:ext cx="3565815" cy="2098803"/>
            </a:xfrm>
            <a:prstGeom prst="roundRect">
              <a:avLst/>
            </a:prstGeom>
            <a:solidFill>
              <a:schemeClr val="tx2">
                <a:lumMod val="20000"/>
                <a:lumOff val="80000"/>
              </a:schemeClr>
            </a:solidFill>
            <a:ln>
              <a:solidFill>
                <a:schemeClr val="tx2"/>
              </a:solid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chemeClr val="tx1"/>
                    </a:gs>
                    <a:gs pos="88000">
                      <a:schemeClr val="tx1"/>
                    </a:gs>
                  </a:gsLst>
                  <a:lin ang="5400000" scaled="0"/>
                </a:gradFill>
                <a:latin typeface="+mj-lt"/>
              </a:endParaRPr>
            </a:p>
          </p:txBody>
        </p:sp>
        <p:sp>
          <p:nvSpPr>
            <p:cNvPr id="43" name="Left Brace 42"/>
            <p:cNvSpPr/>
            <p:nvPr/>
          </p:nvSpPr>
          <p:spPr>
            <a:xfrm rot="10800000">
              <a:off x="5033206" y="1824235"/>
              <a:ext cx="363273" cy="1392051"/>
            </a:xfrm>
            <a:prstGeom prst="leftBrace">
              <a:avLst/>
            </a:prstGeom>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mj-lt"/>
              </a:endParaRPr>
            </a:p>
          </p:txBody>
        </p:sp>
        <p:sp>
          <p:nvSpPr>
            <p:cNvPr id="44" name="Content Placeholder 2"/>
            <p:cNvSpPr txBox="1">
              <a:spLocks/>
            </p:cNvSpPr>
            <p:nvPr/>
          </p:nvSpPr>
          <p:spPr>
            <a:xfrm>
              <a:off x="5619207" y="1311070"/>
              <a:ext cx="3273107" cy="1921926"/>
            </a:xfrm>
            <a:prstGeom prst="rect">
              <a:avLst/>
            </a:prstGeom>
          </p:spPr>
          <p:txBody>
            <a:bodyPr vert="horz" wrap="square" lIns="0" tIns="0" rIns="0" bIns="0" rtlCol="0">
              <a:noAutofit/>
            </a:bodyPr>
            <a:lstStyle>
              <a:lvl1pPr marL="281770" indent="-281770" algn="l" defTabSz="914363" rtl="0" eaLnBrk="1" latinLnBrk="0" hangingPunct="1">
                <a:lnSpc>
                  <a:spcPct val="100000"/>
                </a:lnSpc>
                <a:spcBef>
                  <a:spcPts val="0"/>
                </a:spcBef>
                <a:spcAft>
                  <a:spcPts val="600"/>
                </a:spcAft>
                <a:buSzPct val="80000"/>
                <a:buFontTx/>
                <a:buBlip>
                  <a:blip r:embed="rId4"/>
                </a:buBlip>
                <a:defRPr sz="2800" kern="1200">
                  <a:gradFill>
                    <a:gsLst>
                      <a:gs pos="0">
                        <a:schemeClr val="bg1"/>
                      </a:gs>
                      <a:gs pos="86000">
                        <a:schemeClr val="bg1"/>
                      </a:gs>
                    </a:gsLst>
                    <a:lin ang="5400000" scaled="0"/>
                  </a:gradFill>
                  <a:effectLst/>
                  <a:latin typeface="+mn-lt"/>
                  <a:ea typeface="+mn-ea"/>
                  <a:cs typeface="+mn-cs"/>
                </a:defRPr>
              </a:lvl1pPr>
              <a:lvl2pPr marL="576263" indent="-228600" algn="l" defTabSz="914363" rtl="0" eaLnBrk="1" latinLnBrk="0" hangingPunct="1">
                <a:lnSpc>
                  <a:spcPct val="100000"/>
                </a:lnSpc>
                <a:spcBef>
                  <a:spcPts val="0"/>
                </a:spcBef>
                <a:spcAft>
                  <a:spcPts val="600"/>
                </a:spcAft>
                <a:buSzPct val="80000"/>
                <a:buFontTx/>
                <a:buBlip>
                  <a:blip r:embed="rId4"/>
                </a:buBlip>
                <a:defRPr sz="2400" kern="1200">
                  <a:gradFill>
                    <a:gsLst>
                      <a:gs pos="0">
                        <a:schemeClr val="bg1"/>
                      </a:gs>
                      <a:gs pos="86000">
                        <a:schemeClr val="bg1"/>
                      </a:gs>
                    </a:gsLst>
                    <a:lin ang="5400000" scaled="0"/>
                  </a:gradFill>
                  <a:effectLst/>
                  <a:latin typeface="+mn-lt"/>
                  <a:ea typeface="+mn-ea"/>
                  <a:cs typeface="+mn-cs"/>
                </a:defRPr>
              </a:lvl2pPr>
              <a:lvl3pPr marL="914400"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3pPr>
              <a:lvl4pPr marL="1262063"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4pPr>
              <a:lvl5pPr marL="1600200"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nSpc>
                  <a:spcPct val="90000"/>
                </a:lnSpc>
                <a:spcBef>
                  <a:spcPct val="20000"/>
                </a:spcBef>
                <a:buSzPct val="85000"/>
                <a:buFont typeface="Wingdings" pitchFamily="2" charset="2"/>
                <a:buChar char="§"/>
              </a:pPr>
              <a:r>
                <a:rPr lang="ru-RU" sz="1600" dirty="0" smtClean="0">
                  <a:gradFill>
                    <a:gsLst>
                      <a:gs pos="0">
                        <a:schemeClr val="tx1"/>
                      </a:gs>
                      <a:gs pos="86000">
                        <a:schemeClr val="tx1"/>
                      </a:gs>
                    </a:gsLst>
                    <a:lin ang="5400000" scaled="0"/>
                  </a:gradFill>
                </a:rPr>
                <a:t>Ограниченная и усиленная версия </a:t>
              </a:r>
              <a:r>
                <a:rPr lang="en-US" sz="1600" dirty="0" smtClean="0">
                  <a:gradFill>
                    <a:gsLst>
                      <a:gs pos="0">
                        <a:schemeClr val="tx1"/>
                      </a:gs>
                      <a:gs pos="86000">
                        <a:schemeClr val="tx1"/>
                      </a:gs>
                    </a:gsLst>
                    <a:lin ang="5400000" scaled="0"/>
                  </a:gradFill>
                </a:rPr>
                <a:t>Windows </a:t>
              </a:r>
              <a:r>
                <a:rPr lang="en-US" sz="1600" dirty="0">
                  <a:gradFill>
                    <a:gsLst>
                      <a:gs pos="0">
                        <a:schemeClr val="tx1"/>
                      </a:gs>
                      <a:gs pos="86000">
                        <a:schemeClr val="tx1"/>
                      </a:gs>
                    </a:gsLst>
                    <a:lin ang="5400000" scaled="0"/>
                  </a:gradFill>
                </a:rPr>
                <a:t>Server 2008 </a:t>
              </a:r>
              <a:r>
                <a:rPr lang="en-US" sz="1600" dirty="0" smtClean="0">
                  <a:gradFill>
                    <a:gsLst>
                      <a:gs pos="0">
                        <a:schemeClr val="tx1"/>
                      </a:gs>
                      <a:gs pos="86000">
                        <a:schemeClr val="tx1"/>
                      </a:gs>
                    </a:gsLst>
                    <a:lin ang="5400000" scaled="0"/>
                  </a:gradFill>
                </a:rPr>
                <a:t>R2</a:t>
              </a:r>
              <a:endParaRPr lang="en-US" sz="1600" dirty="0">
                <a:gradFill>
                  <a:gsLst>
                    <a:gs pos="0">
                      <a:schemeClr val="tx1"/>
                    </a:gs>
                    <a:gs pos="86000">
                      <a:schemeClr val="tx1"/>
                    </a:gs>
                  </a:gsLst>
                  <a:lin ang="5400000" scaled="0"/>
                </a:gradFill>
              </a:endParaRPr>
            </a:p>
            <a:p>
              <a:pPr>
                <a:lnSpc>
                  <a:spcPct val="90000"/>
                </a:lnSpc>
                <a:spcBef>
                  <a:spcPct val="20000"/>
                </a:spcBef>
                <a:buSzPct val="85000"/>
                <a:buFont typeface="Wingdings" pitchFamily="2" charset="2"/>
                <a:buChar char="§"/>
              </a:pPr>
              <a:r>
                <a:rPr lang="ru-RU" sz="1600" dirty="0" smtClean="0">
                  <a:gradFill>
                    <a:gsLst>
                      <a:gs pos="0">
                        <a:schemeClr val="tx1"/>
                      </a:gs>
                      <a:gs pos="86000">
                        <a:schemeClr val="tx1"/>
                      </a:gs>
                    </a:gsLst>
                    <a:lin ang="5400000" scaled="0"/>
                  </a:gradFill>
                </a:rPr>
                <a:t>Отсутствие сохраняемых данных на узлах </a:t>
              </a:r>
              <a:r>
                <a:rPr lang="en-US" sz="1600" dirty="0" smtClean="0">
                  <a:gradFill>
                    <a:gsLst>
                      <a:gs pos="0">
                        <a:schemeClr val="tx1"/>
                      </a:gs>
                      <a:gs pos="86000">
                        <a:schemeClr val="tx1"/>
                      </a:gs>
                    </a:gsLst>
                    <a:lin ang="5400000" scaled="0"/>
                  </a:gradFill>
                </a:rPr>
                <a:t>Compute </a:t>
              </a:r>
              <a:r>
                <a:rPr lang="en-US" sz="1600" dirty="0">
                  <a:gradFill>
                    <a:gsLst>
                      <a:gs pos="0">
                        <a:schemeClr val="tx1"/>
                      </a:gs>
                      <a:gs pos="86000">
                        <a:schemeClr val="tx1"/>
                      </a:gs>
                    </a:gsLst>
                    <a:lin ang="5400000" scaled="0"/>
                  </a:gradFill>
                </a:rPr>
                <a:t>nodes</a:t>
              </a:r>
            </a:p>
            <a:p>
              <a:pPr>
                <a:lnSpc>
                  <a:spcPct val="90000"/>
                </a:lnSpc>
                <a:spcBef>
                  <a:spcPct val="20000"/>
                </a:spcBef>
                <a:buSzPct val="85000"/>
                <a:buFont typeface="Wingdings" pitchFamily="2" charset="2"/>
                <a:buChar char="§"/>
              </a:pPr>
              <a:r>
                <a:rPr lang="ru-RU" sz="1600" dirty="0" smtClean="0">
                  <a:gradFill>
                    <a:gsLst>
                      <a:gs pos="0">
                        <a:schemeClr val="tx1"/>
                      </a:gs>
                      <a:gs pos="86000">
                        <a:schemeClr val="tx1"/>
                      </a:gs>
                    </a:gsLst>
                    <a:lin ang="5400000" scaled="0"/>
                  </a:gradFill>
                </a:rPr>
                <a:t>Ограниченное число драйверов</a:t>
              </a:r>
              <a:endParaRPr lang="en-US" sz="1600" dirty="0">
                <a:gradFill>
                  <a:gsLst>
                    <a:gs pos="0">
                      <a:schemeClr val="tx1"/>
                    </a:gs>
                    <a:gs pos="86000">
                      <a:schemeClr val="tx1"/>
                    </a:gs>
                  </a:gsLst>
                  <a:lin ang="5400000" scaled="0"/>
                </a:gradFill>
              </a:endParaRPr>
            </a:p>
            <a:p>
              <a:pPr>
                <a:lnSpc>
                  <a:spcPct val="90000"/>
                </a:lnSpc>
                <a:spcBef>
                  <a:spcPct val="20000"/>
                </a:spcBef>
                <a:buSzPct val="85000"/>
                <a:buFont typeface="Wingdings" pitchFamily="2" charset="2"/>
                <a:buChar char="§"/>
              </a:pPr>
              <a:r>
                <a:rPr lang="ru-RU" sz="1600" dirty="0" smtClean="0">
                  <a:gradFill>
                    <a:gsLst>
                      <a:gs pos="0">
                        <a:schemeClr val="tx1"/>
                      </a:gs>
                      <a:gs pos="86000">
                        <a:schemeClr val="tx1"/>
                      </a:gs>
                    </a:gsLst>
                    <a:lin ang="5400000" scaled="0"/>
                  </a:gradFill>
                </a:rPr>
                <a:t>Ограничение сетевого взаимодействия в МСЭ узла</a:t>
              </a:r>
              <a:endParaRPr lang="en-US" sz="1600" dirty="0">
                <a:gradFill>
                  <a:gsLst>
                    <a:gs pos="0">
                      <a:schemeClr val="tx1"/>
                    </a:gs>
                    <a:gs pos="86000">
                      <a:schemeClr val="tx1"/>
                    </a:gs>
                  </a:gsLst>
                  <a:lin ang="5400000" scaled="0"/>
                </a:gradFill>
              </a:endParaRPr>
            </a:p>
            <a:p>
              <a:pPr marL="0" indent="0">
                <a:buFontTx/>
                <a:buNone/>
              </a:pPr>
              <a:endParaRPr lang="en-US" sz="1600" b="0" dirty="0">
                <a:solidFill>
                  <a:schemeClr val="tx1"/>
                </a:solidFill>
                <a:latin typeface="+mj-lt"/>
              </a:endParaRPr>
            </a:p>
          </p:txBody>
        </p:sp>
      </p:grpSp>
      <p:grpSp>
        <p:nvGrpSpPr>
          <p:cNvPr id="49" name="Group 48"/>
          <p:cNvGrpSpPr/>
          <p:nvPr/>
        </p:nvGrpSpPr>
        <p:grpSpPr>
          <a:xfrm>
            <a:off x="1002282" y="1986378"/>
            <a:ext cx="1121445" cy="1137334"/>
            <a:chOff x="342606" y="1790025"/>
            <a:chExt cx="1320006" cy="1137334"/>
          </a:xfrm>
        </p:grpSpPr>
        <p:sp>
          <p:nvSpPr>
            <p:cNvPr id="50" name="Rectangle 49"/>
            <p:cNvSpPr/>
            <p:nvPr/>
          </p:nvSpPr>
          <p:spPr>
            <a:xfrm>
              <a:off x="342606" y="1790025"/>
              <a:ext cx="1320006" cy="1137334"/>
            </a:xfrm>
            <a:prstGeom prst="rect">
              <a:avLst/>
            </a:prstGeom>
            <a:solidFill>
              <a:schemeClr val="tx2">
                <a:lumMod val="40000"/>
                <a:lumOff val="60000"/>
              </a:schemeClr>
            </a:solidFill>
            <a:ln>
              <a:solidFill>
                <a:schemeClr val="tx1"/>
              </a:solidFill>
            </a:ln>
            <a:effectLst>
              <a:softEdge rad="12700"/>
            </a:effectLst>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640" y="2403796"/>
              <a:ext cx="550045" cy="40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388112" y="1819022"/>
              <a:ext cx="1274500" cy="584775"/>
            </a:xfrm>
            <a:prstGeom prst="rect">
              <a:avLst/>
            </a:prstGeom>
            <a:noFill/>
          </p:spPr>
          <p:txBody>
            <a:bodyPr wrap="square" rtlCol="0">
              <a:spAutoFit/>
            </a:bodyPr>
            <a:lstStyle/>
            <a:p>
              <a:pPr algn="ctr"/>
              <a:r>
                <a:rPr lang="en-US" sz="1600" dirty="0" smtClean="0"/>
                <a:t>Web </a:t>
              </a:r>
              <a:r>
                <a:rPr lang="ru-RU" sz="1600" dirty="0" smtClean="0"/>
                <a:t>Роль</a:t>
              </a:r>
              <a:endParaRPr lang="en-US" sz="1600" dirty="0"/>
            </a:p>
          </p:txBody>
        </p:sp>
      </p:grpSp>
      <p:grpSp>
        <p:nvGrpSpPr>
          <p:cNvPr id="53" name="Group 52"/>
          <p:cNvGrpSpPr/>
          <p:nvPr/>
        </p:nvGrpSpPr>
        <p:grpSpPr>
          <a:xfrm>
            <a:off x="2165717" y="1987001"/>
            <a:ext cx="1243568" cy="1136711"/>
            <a:chOff x="1898607" y="1947204"/>
            <a:chExt cx="1320006" cy="1106734"/>
          </a:xfrm>
        </p:grpSpPr>
        <p:sp>
          <p:nvSpPr>
            <p:cNvPr id="54" name="Rectangle 53"/>
            <p:cNvSpPr/>
            <p:nvPr/>
          </p:nvSpPr>
          <p:spPr>
            <a:xfrm>
              <a:off x="1898607" y="1947204"/>
              <a:ext cx="1320006" cy="1106734"/>
            </a:xfrm>
            <a:prstGeom prst="rect">
              <a:avLst/>
            </a:prstGeom>
            <a:solidFill>
              <a:schemeClr val="tx2">
                <a:lumMod val="40000"/>
                <a:lumOff val="60000"/>
              </a:schemeClr>
            </a:solidFill>
            <a:ln>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5" name="TextBox 54"/>
            <p:cNvSpPr txBox="1"/>
            <p:nvPr/>
          </p:nvSpPr>
          <p:spPr>
            <a:xfrm>
              <a:off x="1923212" y="1947204"/>
              <a:ext cx="1270795" cy="338554"/>
            </a:xfrm>
            <a:prstGeom prst="rect">
              <a:avLst/>
            </a:prstGeom>
            <a:noFill/>
          </p:spPr>
          <p:txBody>
            <a:bodyPr wrap="square" rtlCol="0">
              <a:spAutoFit/>
            </a:bodyPr>
            <a:lstStyle/>
            <a:p>
              <a:pPr algn="ctr"/>
              <a:r>
                <a:rPr lang="ru-RU" sz="1600" dirty="0" smtClean="0"/>
                <a:t>Рабочая</a:t>
              </a:r>
              <a:r>
                <a:rPr lang="en-US" sz="1600" dirty="0" smtClean="0"/>
                <a:t> </a:t>
              </a:r>
              <a:r>
                <a:rPr lang="ru-RU" sz="1600" dirty="0" smtClean="0"/>
                <a:t> Роль</a:t>
              </a:r>
              <a:endParaRPr lang="en-US" sz="1600" dirty="0"/>
            </a:p>
          </p:txBody>
        </p:sp>
        <p:pic>
          <p:nvPicPr>
            <p:cNvPr id="56" name="Picture 4" descr="C:\Users\fcima\AppData\Local\Microsoft\Windows\Temporary Internet Files\Content.IE5\913OD1J4\MC90043393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17263" y="2551522"/>
              <a:ext cx="482692" cy="429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3438691" y="1986378"/>
            <a:ext cx="1277325" cy="1137334"/>
            <a:chOff x="3442200" y="1806349"/>
            <a:chExt cx="1320006" cy="1137334"/>
          </a:xfrm>
        </p:grpSpPr>
        <p:sp>
          <p:nvSpPr>
            <p:cNvPr id="58" name="Rectangle 57"/>
            <p:cNvSpPr/>
            <p:nvPr/>
          </p:nvSpPr>
          <p:spPr>
            <a:xfrm>
              <a:off x="3442200" y="1806349"/>
              <a:ext cx="1320006" cy="1137334"/>
            </a:xfrm>
            <a:prstGeom prst="rect">
              <a:avLst/>
            </a:prstGeom>
            <a:solidFill>
              <a:schemeClr val="accent1">
                <a:lumMod val="60000"/>
                <a:lumOff val="40000"/>
              </a:schemeClr>
            </a:solidFill>
            <a:ln>
              <a:solidFill>
                <a:schemeClr val="tx1"/>
              </a:solidFill>
            </a:ln>
            <a:effectLst>
              <a:softEdge rad="12700"/>
            </a:effectLst>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TextBox 58"/>
            <p:cNvSpPr txBox="1"/>
            <p:nvPr/>
          </p:nvSpPr>
          <p:spPr>
            <a:xfrm>
              <a:off x="3645001" y="1835346"/>
              <a:ext cx="914400" cy="338554"/>
            </a:xfrm>
            <a:prstGeom prst="rect">
              <a:avLst/>
            </a:prstGeom>
            <a:noFill/>
          </p:spPr>
          <p:txBody>
            <a:bodyPr wrap="square" rtlCol="0">
              <a:spAutoFit/>
            </a:bodyPr>
            <a:lstStyle/>
            <a:p>
              <a:pPr algn="ctr"/>
              <a:r>
                <a:rPr lang="ru-RU" sz="1600" dirty="0" smtClean="0"/>
                <a:t>Роль ВМ</a:t>
              </a:r>
              <a:endParaRPr lang="en-US" sz="1600" dirty="0"/>
            </a:p>
          </p:txBody>
        </p:sp>
        <p:pic>
          <p:nvPicPr>
            <p:cNvPr id="6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2317" y="2464217"/>
              <a:ext cx="464610" cy="409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1" name="Group 60"/>
          <p:cNvGrpSpPr/>
          <p:nvPr/>
        </p:nvGrpSpPr>
        <p:grpSpPr>
          <a:xfrm>
            <a:off x="1002283" y="3508517"/>
            <a:ext cx="3713733" cy="685799"/>
            <a:chOff x="375330" y="3429001"/>
            <a:chExt cx="4386875" cy="685799"/>
          </a:xfrm>
        </p:grpSpPr>
        <p:sp>
          <p:nvSpPr>
            <p:cNvPr id="62" name="Rounded Rectangle 61"/>
            <p:cNvSpPr/>
            <p:nvPr/>
          </p:nvSpPr>
          <p:spPr>
            <a:xfrm>
              <a:off x="375330" y="3429001"/>
              <a:ext cx="4386875" cy="685799"/>
            </a:xfrm>
            <a:prstGeom prst="roundRec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76594" y="3587234"/>
              <a:ext cx="3753792" cy="369332"/>
            </a:xfrm>
            <a:prstGeom prst="rect">
              <a:avLst/>
            </a:prstGeom>
            <a:noFill/>
          </p:spPr>
          <p:txBody>
            <a:bodyPr wrap="square" rtlCol="0">
              <a:spAutoFit/>
            </a:bodyPr>
            <a:lstStyle/>
            <a:p>
              <a:r>
                <a:rPr lang="ru-RU" b="1" dirty="0" smtClean="0">
                  <a:solidFill>
                    <a:schemeClr val="bg1"/>
                  </a:solidFill>
                </a:rPr>
                <a:t>Гипервизор на базе </a:t>
              </a:r>
              <a:r>
                <a:rPr lang="en-US" b="1" dirty="0" smtClean="0">
                  <a:solidFill>
                    <a:schemeClr val="bg1"/>
                  </a:solidFill>
                </a:rPr>
                <a:t>Hyper-V</a:t>
              </a:r>
              <a:endParaRPr lang="en-US" b="1" dirty="0">
                <a:solidFill>
                  <a:schemeClr val="bg1"/>
                </a:solidFill>
              </a:endParaRPr>
            </a:p>
          </p:txBody>
        </p:sp>
      </p:grpSp>
      <p:sp>
        <p:nvSpPr>
          <p:cNvPr id="98" name="Left Arrow 97"/>
          <p:cNvSpPr/>
          <p:nvPr/>
        </p:nvSpPr>
        <p:spPr>
          <a:xfrm rot="16200000" flipV="1">
            <a:off x="2696341" y="3124139"/>
            <a:ext cx="400263" cy="399409"/>
          </a:xfrm>
          <a:prstGeom prst="leftArrow">
            <a:avLst/>
          </a:prstGeom>
          <a:solidFill>
            <a:schemeClr val="bg2">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 Arrow 98"/>
          <p:cNvSpPr/>
          <p:nvPr/>
        </p:nvSpPr>
        <p:spPr>
          <a:xfrm rot="1847663" flipV="1">
            <a:off x="1526221" y="3156482"/>
            <a:ext cx="723501" cy="239106"/>
          </a:xfrm>
          <a:prstGeom prst="leftArrow">
            <a:avLst/>
          </a:prstGeom>
          <a:solidFill>
            <a:schemeClr val="bg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156275" y="1812339"/>
            <a:ext cx="755206" cy="2309882"/>
            <a:chOff x="43813" y="1882037"/>
            <a:chExt cx="697193" cy="2240183"/>
          </a:xfrm>
          <a:solidFill>
            <a:schemeClr val="tx2">
              <a:lumMod val="75000"/>
            </a:schemeClr>
          </a:solidFill>
        </p:grpSpPr>
        <p:sp>
          <p:nvSpPr>
            <p:cNvPr id="102" name="Rectangle 101"/>
            <p:cNvSpPr/>
            <p:nvPr/>
          </p:nvSpPr>
          <p:spPr>
            <a:xfrm>
              <a:off x="43813" y="1882037"/>
              <a:ext cx="697193" cy="2240183"/>
            </a:xfrm>
            <a:prstGeom prst="rect">
              <a:avLst/>
            </a:prstGeom>
            <a:grpFill/>
            <a:ln>
              <a:solidFill>
                <a:schemeClr val="accent1">
                  <a:shade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3" name="TextBox 102"/>
            <p:cNvSpPr txBox="1"/>
            <p:nvPr/>
          </p:nvSpPr>
          <p:spPr>
            <a:xfrm rot="16200000">
              <a:off x="-516476" y="2774422"/>
              <a:ext cx="1817773" cy="369375"/>
            </a:xfrm>
            <a:prstGeom prst="rect">
              <a:avLst/>
            </a:prstGeom>
            <a:grpFill/>
          </p:spPr>
          <p:txBody>
            <a:bodyPr wrap="square" rtlCol="0">
              <a:spAutoFit/>
            </a:bodyPr>
            <a:lstStyle/>
            <a:p>
              <a:r>
                <a:rPr lang="ru-RU" sz="2000" dirty="0" smtClean="0">
                  <a:solidFill>
                    <a:schemeClr val="bg1"/>
                  </a:solidFill>
                </a:rPr>
                <a:t>Базовая ВМ</a:t>
              </a:r>
              <a:endParaRPr lang="en-US" sz="2000" dirty="0">
                <a:solidFill>
                  <a:schemeClr val="bg1"/>
                </a:solidFill>
              </a:endParaRPr>
            </a:p>
          </p:txBody>
        </p:sp>
      </p:grpSp>
      <p:grpSp>
        <p:nvGrpSpPr>
          <p:cNvPr id="104" name="Group 103"/>
          <p:cNvGrpSpPr/>
          <p:nvPr/>
        </p:nvGrpSpPr>
        <p:grpSpPr>
          <a:xfrm>
            <a:off x="150827" y="4262673"/>
            <a:ext cx="4565189" cy="653280"/>
            <a:chOff x="375330" y="3429001"/>
            <a:chExt cx="4386875" cy="685799"/>
          </a:xfrm>
        </p:grpSpPr>
        <p:sp>
          <p:nvSpPr>
            <p:cNvPr id="105" name="Rounded Rectangle 104"/>
            <p:cNvSpPr/>
            <p:nvPr/>
          </p:nvSpPr>
          <p:spPr>
            <a:xfrm>
              <a:off x="375330" y="3429001"/>
              <a:ext cx="4386875" cy="685799"/>
            </a:xfrm>
            <a:prstGeom prst="round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996311" y="3517103"/>
              <a:ext cx="1327875" cy="509593"/>
            </a:xfrm>
            <a:prstGeom prst="rect">
              <a:avLst/>
            </a:prstGeom>
            <a:noFill/>
          </p:spPr>
          <p:txBody>
            <a:bodyPr wrap="square" rtlCol="0">
              <a:spAutoFit/>
            </a:bodyPr>
            <a:lstStyle/>
            <a:p>
              <a:r>
                <a:rPr lang="ru-RU" b="1" dirty="0" smtClean="0">
                  <a:solidFill>
                    <a:schemeClr val="bg1"/>
                  </a:solidFill>
                </a:rPr>
                <a:t>Сеть</a:t>
              </a:r>
              <a:r>
                <a:rPr lang="en-US" b="1" dirty="0" smtClean="0">
                  <a:solidFill>
                    <a:schemeClr val="bg1"/>
                  </a:solidFill>
                </a:rPr>
                <a:t>/</a:t>
              </a:r>
              <a:r>
                <a:rPr lang="ru-RU" b="1" dirty="0" smtClean="0">
                  <a:solidFill>
                    <a:schemeClr val="bg1"/>
                  </a:solidFill>
                </a:rPr>
                <a:t>Диск</a:t>
              </a:r>
              <a:endParaRPr lang="en-US" b="1" dirty="0">
                <a:solidFill>
                  <a:schemeClr val="bg1"/>
                </a:solidFill>
              </a:endParaRPr>
            </a:p>
          </p:txBody>
        </p:sp>
      </p:grpSp>
      <p:sp>
        <p:nvSpPr>
          <p:cNvPr id="107" name="Left Arrow 106"/>
          <p:cNvSpPr/>
          <p:nvPr/>
        </p:nvSpPr>
        <p:spPr>
          <a:xfrm rot="13736545" flipV="1">
            <a:off x="382976" y="4051524"/>
            <a:ext cx="569923" cy="390364"/>
          </a:xfrm>
          <a:prstGeom prst="leftArrow">
            <a:avLst/>
          </a:prstGeom>
          <a:solidFill>
            <a:schemeClr val="bg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4820250" y="4267111"/>
            <a:ext cx="3903220" cy="676110"/>
            <a:chOff x="4797594" y="1028309"/>
            <a:chExt cx="3951543" cy="733390"/>
          </a:xfrm>
        </p:grpSpPr>
        <p:sp>
          <p:nvSpPr>
            <p:cNvPr id="109" name="Rounded Rectangle 108"/>
            <p:cNvSpPr/>
            <p:nvPr/>
          </p:nvSpPr>
          <p:spPr bwMode="auto">
            <a:xfrm>
              <a:off x="5183322" y="1050545"/>
              <a:ext cx="3565815" cy="711154"/>
            </a:xfrm>
            <a:prstGeom prst="roundRect">
              <a:avLst/>
            </a:prstGeom>
            <a:solidFill>
              <a:schemeClr val="tx2">
                <a:lumMod val="20000"/>
                <a:lumOff val="8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chemeClr val="tx1"/>
                    </a:gs>
                    <a:gs pos="88000">
                      <a:schemeClr val="tx1"/>
                    </a:gs>
                  </a:gsLst>
                  <a:lin ang="5400000" scaled="0"/>
                </a:gradFill>
                <a:latin typeface="+mj-lt"/>
              </a:endParaRPr>
            </a:p>
          </p:txBody>
        </p:sp>
        <p:sp>
          <p:nvSpPr>
            <p:cNvPr id="110" name="Left Brace 109"/>
            <p:cNvSpPr/>
            <p:nvPr/>
          </p:nvSpPr>
          <p:spPr>
            <a:xfrm rot="10800000">
              <a:off x="4797594" y="1028309"/>
              <a:ext cx="330346" cy="676109"/>
            </a:xfrm>
            <a:prstGeom prst="leftBrace">
              <a:avLst/>
            </a:prstGeom>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11" name="Content Placeholder 2"/>
            <p:cNvSpPr txBox="1">
              <a:spLocks/>
            </p:cNvSpPr>
            <p:nvPr/>
          </p:nvSpPr>
          <p:spPr>
            <a:xfrm>
              <a:off x="5371087" y="1188987"/>
              <a:ext cx="3165125" cy="414268"/>
            </a:xfrm>
            <a:prstGeom prst="rect">
              <a:avLst/>
            </a:prstGeom>
          </p:spPr>
          <p:txBody>
            <a:bodyPr vert="horz" wrap="square" lIns="0" tIns="0" rIns="0" bIns="0" rtlCol="0">
              <a:noAutofit/>
            </a:bodyPr>
            <a:lstStyle>
              <a:lvl1pPr marL="281770" indent="-281770" algn="l" defTabSz="914363" rtl="0" eaLnBrk="1" latinLnBrk="0" hangingPunct="1">
                <a:lnSpc>
                  <a:spcPct val="100000"/>
                </a:lnSpc>
                <a:spcBef>
                  <a:spcPts val="0"/>
                </a:spcBef>
                <a:spcAft>
                  <a:spcPts val="600"/>
                </a:spcAft>
                <a:buSzPct val="80000"/>
                <a:buFontTx/>
                <a:buBlip>
                  <a:blip r:embed="rId4"/>
                </a:buBlip>
                <a:defRPr sz="2800" kern="1200">
                  <a:gradFill>
                    <a:gsLst>
                      <a:gs pos="0">
                        <a:schemeClr val="bg1"/>
                      </a:gs>
                      <a:gs pos="86000">
                        <a:schemeClr val="bg1"/>
                      </a:gs>
                    </a:gsLst>
                    <a:lin ang="5400000" scaled="0"/>
                  </a:gradFill>
                  <a:effectLst/>
                  <a:latin typeface="+mn-lt"/>
                  <a:ea typeface="+mn-ea"/>
                  <a:cs typeface="+mn-cs"/>
                </a:defRPr>
              </a:lvl1pPr>
              <a:lvl2pPr marL="576263" indent="-228600" algn="l" defTabSz="914363" rtl="0" eaLnBrk="1" latinLnBrk="0" hangingPunct="1">
                <a:lnSpc>
                  <a:spcPct val="100000"/>
                </a:lnSpc>
                <a:spcBef>
                  <a:spcPts val="0"/>
                </a:spcBef>
                <a:spcAft>
                  <a:spcPts val="600"/>
                </a:spcAft>
                <a:buSzPct val="80000"/>
                <a:buFontTx/>
                <a:buBlip>
                  <a:blip r:embed="rId4"/>
                </a:buBlip>
                <a:defRPr sz="2400" kern="1200">
                  <a:gradFill>
                    <a:gsLst>
                      <a:gs pos="0">
                        <a:schemeClr val="bg1"/>
                      </a:gs>
                      <a:gs pos="86000">
                        <a:schemeClr val="bg1"/>
                      </a:gs>
                    </a:gsLst>
                    <a:lin ang="5400000" scaled="0"/>
                  </a:gradFill>
                  <a:effectLst/>
                  <a:latin typeface="+mn-lt"/>
                  <a:ea typeface="+mn-ea"/>
                  <a:cs typeface="+mn-cs"/>
                </a:defRPr>
              </a:lvl2pPr>
              <a:lvl3pPr marL="914400"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3pPr>
              <a:lvl4pPr marL="1262063"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4pPr>
              <a:lvl5pPr marL="1600200"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nSpc>
                  <a:spcPct val="90000"/>
                </a:lnSpc>
                <a:spcBef>
                  <a:spcPct val="20000"/>
                </a:spcBef>
                <a:buSzPct val="85000"/>
                <a:buFont typeface="Wingdings" pitchFamily="2" charset="2"/>
                <a:buChar char="§"/>
              </a:pPr>
              <a:r>
                <a:rPr lang="ru-RU" sz="1800" dirty="0" smtClean="0">
                  <a:gradFill>
                    <a:gsLst>
                      <a:gs pos="0">
                        <a:schemeClr val="tx1"/>
                      </a:gs>
                      <a:gs pos="86000">
                        <a:schemeClr val="tx1"/>
                      </a:gs>
                    </a:gsLst>
                    <a:lin ang="5400000" scaled="0"/>
                  </a:gradFill>
                </a:rPr>
                <a:t>Фильтрация сетевых пакетов</a:t>
              </a:r>
              <a:endParaRPr lang="en-US" sz="1800" dirty="0">
                <a:gradFill>
                  <a:gsLst>
                    <a:gs pos="0">
                      <a:schemeClr val="tx1"/>
                    </a:gs>
                    <a:gs pos="86000">
                      <a:schemeClr val="tx1"/>
                    </a:gs>
                  </a:gsLst>
                  <a:lin ang="5400000" scaled="0"/>
                </a:gradFill>
              </a:endParaRPr>
            </a:p>
          </p:txBody>
        </p:sp>
      </p:grpSp>
      <p:grpSp>
        <p:nvGrpSpPr>
          <p:cNvPr id="4" name="Group 3"/>
          <p:cNvGrpSpPr/>
          <p:nvPr/>
        </p:nvGrpSpPr>
        <p:grpSpPr>
          <a:xfrm>
            <a:off x="4820251" y="3455319"/>
            <a:ext cx="3990401" cy="807354"/>
            <a:chOff x="4820251" y="3455319"/>
            <a:chExt cx="3990401" cy="676109"/>
          </a:xfrm>
        </p:grpSpPr>
        <p:grpSp>
          <p:nvGrpSpPr>
            <p:cNvPr id="45" name="Group 44"/>
            <p:cNvGrpSpPr/>
            <p:nvPr/>
          </p:nvGrpSpPr>
          <p:grpSpPr>
            <a:xfrm>
              <a:off x="5201260" y="3502167"/>
              <a:ext cx="3609392" cy="582413"/>
              <a:chOff x="5404487" y="1146780"/>
              <a:chExt cx="3565815" cy="457199"/>
            </a:xfrm>
          </p:grpSpPr>
          <p:sp>
            <p:nvSpPr>
              <p:cNvPr id="46" name="Rounded Rectangle 45"/>
              <p:cNvSpPr/>
              <p:nvPr/>
            </p:nvSpPr>
            <p:spPr bwMode="auto">
              <a:xfrm>
                <a:off x="5404487" y="1146780"/>
                <a:ext cx="3565815" cy="457199"/>
              </a:xfrm>
              <a:prstGeom prst="roundRect">
                <a:avLst/>
              </a:prstGeom>
              <a:solidFill>
                <a:schemeClr val="tx2">
                  <a:lumMod val="20000"/>
                  <a:lumOff val="80000"/>
                </a:schemeClr>
              </a:solidFill>
              <a:ln>
                <a:solidFill>
                  <a:schemeClr val="tx2">
                    <a:lumMod val="75000"/>
                  </a:schemeClr>
                </a:solid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chemeClr val="tx1"/>
                      </a:gs>
                      <a:gs pos="88000">
                        <a:schemeClr val="tx1"/>
                      </a:gs>
                    </a:gsLst>
                    <a:lin ang="5400000" scaled="0"/>
                  </a:gradFill>
                  <a:latin typeface="+mj-lt"/>
                </a:endParaRPr>
              </a:p>
            </p:txBody>
          </p:sp>
          <p:sp>
            <p:nvSpPr>
              <p:cNvPr id="48" name="Content Placeholder 2"/>
              <p:cNvSpPr txBox="1">
                <a:spLocks/>
              </p:cNvSpPr>
              <p:nvPr/>
            </p:nvSpPr>
            <p:spPr>
              <a:xfrm>
                <a:off x="5604832" y="1185489"/>
                <a:ext cx="3165125" cy="222633"/>
              </a:xfrm>
              <a:prstGeom prst="rect">
                <a:avLst/>
              </a:prstGeom>
            </p:spPr>
            <p:txBody>
              <a:bodyPr vert="horz" wrap="square" lIns="0" tIns="0" rIns="0" bIns="0" rtlCol="0">
                <a:noAutofit/>
              </a:bodyPr>
              <a:lstStyle>
                <a:lvl1pPr marL="281770" indent="-281770" algn="l" defTabSz="914363" rtl="0" eaLnBrk="1" latinLnBrk="0" hangingPunct="1">
                  <a:lnSpc>
                    <a:spcPct val="100000"/>
                  </a:lnSpc>
                  <a:spcBef>
                    <a:spcPts val="0"/>
                  </a:spcBef>
                  <a:spcAft>
                    <a:spcPts val="600"/>
                  </a:spcAft>
                  <a:buSzPct val="80000"/>
                  <a:buFontTx/>
                  <a:buBlip>
                    <a:blip r:embed="rId4"/>
                  </a:buBlip>
                  <a:defRPr sz="2800" kern="1200">
                    <a:gradFill>
                      <a:gsLst>
                        <a:gs pos="0">
                          <a:schemeClr val="bg1"/>
                        </a:gs>
                        <a:gs pos="86000">
                          <a:schemeClr val="bg1"/>
                        </a:gs>
                      </a:gsLst>
                      <a:lin ang="5400000" scaled="0"/>
                    </a:gradFill>
                    <a:effectLst/>
                    <a:latin typeface="+mn-lt"/>
                    <a:ea typeface="+mn-ea"/>
                    <a:cs typeface="+mn-cs"/>
                  </a:defRPr>
                </a:lvl1pPr>
                <a:lvl2pPr marL="576263" indent="-228600" algn="l" defTabSz="914363" rtl="0" eaLnBrk="1" latinLnBrk="0" hangingPunct="1">
                  <a:lnSpc>
                    <a:spcPct val="100000"/>
                  </a:lnSpc>
                  <a:spcBef>
                    <a:spcPts val="0"/>
                  </a:spcBef>
                  <a:spcAft>
                    <a:spcPts val="600"/>
                  </a:spcAft>
                  <a:buSzPct val="80000"/>
                  <a:buFontTx/>
                  <a:buBlip>
                    <a:blip r:embed="rId4"/>
                  </a:buBlip>
                  <a:defRPr sz="2400" kern="1200">
                    <a:gradFill>
                      <a:gsLst>
                        <a:gs pos="0">
                          <a:schemeClr val="bg1"/>
                        </a:gs>
                        <a:gs pos="86000">
                          <a:schemeClr val="bg1"/>
                        </a:gs>
                      </a:gsLst>
                      <a:lin ang="5400000" scaled="0"/>
                    </a:gradFill>
                    <a:effectLst/>
                    <a:latin typeface="+mn-lt"/>
                    <a:ea typeface="+mn-ea"/>
                    <a:cs typeface="+mn-cs"/>
                  </a:defRPr>
                </a:lvl2pPr>
                <a:lvl3pPr marL="914400"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3pPr>
                <a:lvl4pPr marL="1262063"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4pPr>
                <a:lvl5pPr marL="1600200"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nSpc>
                    <a:spcPct val="90000"/>
                  </a:lnSpc>
                  <a:spcBef>
                    <a:spcPct val="20000"/>
                  </a:spcBef>
                  <a:buSzPct val="85000"/>
                  <a:buFont typeface="Wingdings" pitchFamily="2" charset="2"/>
                  <a:buChar char="§"/>
                </a:pPr>
                <a:r>
                  <a:rPr lang="ru-RU" sz="1800" dirty="0" smtClean="0">
                    <a:gradFill>
                      <a:gsLst>
                        <a:gs pos="0">
                          <a:schemeClr val="tx1"/>
                        </a:gs>
                        <a:gs pos="86000">
                          <a:schemeClr val="tx1"/>
                        </a:gs>
                      </a:gsLst>
                      <a:lin ang="5400000" scaled="0"/>
                    </a:gradFill>
                  </a:rPr>
                  <a:t>Изоляция виртуальных машин</a:t>
                </a:r>
                <a:endParaRPr lang="en-US" sz="1800" dirty="0">
                  <a:gradFill>
                    <a:gsLst>
                      <a:gs pos="0">
                        <a:schemeClr val="tx1"/>
                      </a:gs>
                      <a:gs pos="86000">
                        <a:schemeClr val="tx1"/>
                      </a:gs>
                    </a:gsLst>
                    <a:lin ang="5400000" scaled="0"/>
                  </a:gradFill>
                </a:endParaRPr>
              </a:p>
            </p:txBody>
          </p:sp>
        </p:grpSp>
        <p:sp>
          <p:nvSpPr>
            <p:cNvPr id="112" name="Left Brace 111"/>
            <p:cNvSpPr/>
            <p:nvPr/>
          </p:nvSpPr>
          <p:spPr>
            <a:xfrm rot="10800000">
              <a:off x="4820251" y="3455319"/>
              <a:ext cx="326306" cy="676109"/>
            </a:xfrm>
            <a:prstGeom prst="leftBrace">
              <a:avLst/>
            </a:prstGeom>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24231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1000"/>
                                        <p:tgtEl>
                                          <p:spTgt spid="41"/>
                                        </p:tgtEl>
                                      </p:cBhvr>
                                    </p:animEffect>
                                  </p:childTnLst>
                                </p:cTn>
                              </p:par>
                            </p:childTnLst>
                          </p:cTn>
                        </p:par>
                        <p:par>
                          <p:cTn id="27" fill="hold">
                            <p:stCondLst>
                              <p:cond delay="3000"/>
                            </p:stCondLst>
                            <p:childTnLst>
                              <p:par>
                                <p:cTn id="28" presetID="22" presetClass="entr" presetSubtype="1" fill="hold" grpId="0" nodeType="after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up)">
                                      <p:cBhvr>
                                        <p:cTn id="30" dur="500"/>
                                        <p:tgtEl>
                                          <p:spTgt spid="98"/>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
                                            <p:txEl>
                                              <p:pRg st="2" end="2"/>
                                            </p:txEl>
                                          </p:spTgt>
                                        </p:tgtEl>
                                        <p:attrNameLst>
                                          <p:attrName>style.visibility</p:attrName>
                                        </p:attrNameLst>
                                      </p:cBhvr>
                                      <p:to>
                                        <p:strVal val="visible"/>
                                      </p:to>
                                    </p:set>
                                    <p:animEffect transition="in" filter="fade">
                                      <p:cBhvr>
                                        <p:cTn id="39" dur="500"/>
                                        <p:tgtEl>
                                          <p:spTgt spid="40">
                                            <p:txEl>
                                              <p:pRg st="2" end="2"/>
                                            </p:txEl>
                                          </p:spTgt>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wipe(down)">
                                      <p:cBhvr>
                                        <p:cTn id="43" dur="500"/>
                                        <p:tgtEl>
                                          <p:spTgt spid="9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500"/>
                                        <p:tgtEl>
                                          <p:spTgt spid="100"/>
                                        </p:tgtEl>
                                      </p:cBhvr>
                                    </p:animEffect>
                                  </p:childTnLst>
                                </p:cTn>
                              </p:par>
                            </p:childTnLst>
                          </p:cTn>
                        </p:par>
                        <p:par>
                          <p:cTn id="48" fill="hold">
                            <p:stCondLst>
                              <p:cond delay="1500"/>
                            </p:stCondLst>
                            <p:childTnLst>
                              <p:par>
                                <p:cTn id="49" presetID="22" presetClass="entr" presetSubtype="1" fill="hold" grpId="0" nodeType="after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wipe(up)">
                                      <p:cBhvr>
                                        <p:cTn id="51" dur="500"/>
                                        <p:tgtEl>
                                          <p:spTgt spid="107"/>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childTnLst>
                          </p:cTn>
                        </p:par>
                        <p:par>
                          <p:cTn id="56" fill="hold">
                            <p:stCondLst>
                              <p:cond delay="2500"/>
                            </p:stCondLst>
                            <p:childTnLst>
                              <p:par>
                                <p:cTn id="57" presetID="22" presetClass="entr" presetSubtype="8" fill="hold" nodeType="after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wipe(left)">
                                      <p:cBhvr>
                                        <p:cTn id="5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3200" dirty="0"/>
              <a:t>Безопасность </a:t>
            </a:r>
            <a:r>
              <a:rPr lang="en-US" sz="3200" dirty="0"/>
              <a:t>Windows Azure Compute</a:t>
            </a:r>
            <a:r>
              <a:rPr lang="ru-RU" sz="3200" dirty="0"/>
              <a:t> </a:t>
            </a:r>
            <a:r>
              <a:rPr lang="en-US" sz="3200" dirty="0"/>
              <a:t>Node</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29781" y="803595"/>
            <a:ext cx="7986006"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FontTx/>
              <a:buNone/>
            </a:pPr>
            <a:r>
              <a:rPr lang="ru-RU" sz="2000">
                <a:solidFill>
                  <a:srgbClr val="00B0F0"/>
                </a:solidFill>
                <a:latin typeface="Segoe UI Semibold"/>
              </a:rPr>
              <a:t>Контроль границ безопасности</a:t>
            </a:r>
            <a:endParaRPr sz="2000">
              <a:solidFill>
                <a:srgbClr val="00B0F0"/>
              </a:solidFill>
              <a:latin typeface="Segoe UI Semibold"/>
            </a:endParaRPr>
          </a:p>
        </p:txBody>
      </p:sp>
      <p:sp>
        <p:nvSpPr>
          <p:cNvPr id="5" name="Text Placeholder 2"/>
          <p:cNvSpPr>
            <a:spLocks noGrp="1"/>
          </p:cNvSpPr>
          <p:nvPr>
            <p:ph idx="1"/>
          </p:nvPr>
        </p:nvSpPr>
        <p:spPr>
          <a:xfrm>
            <a:off x="467544" y="1340768"/>
            <a:ext cx="8363938" cy="5429179"/>
          </a:xfrm>
        </p:spPr>
        <p:txBody>
          <a:bodyPr>
            <a:normAutofit fontScale="92500" lnSpcReduction="10000"/>
          </a:bodyPr>
          <a:lstStyle/>
          <a:p>
            <a:r>
              <a:rPr lang="ru-RU" dirty="0">
                <a:gradFill>
                  <a:gsLst>
                    <a:gs pos="0">
                      <a:schemeClr val="tx1"/>
                    </a:gs>
                    <a:gs pos="100000">
                      <a:schemeClr val="tx1"/>
                    </a:gs>
                  </a:gsLst>
                  <a:lin ang="5400000" scaled="0"/>
                </a:gradFill>
              </a:rPr>
              <a:t>Виртуальная машина является </a:t>
            </a:r>
            <a:r>
              <a:rPr lang="ru-RU" dirty="0" smtClean="0">
                <a:gradFill>
                  <a:gsLst>
                    <a:gs pos="0">
                      <a:schemeClr val="tx1"/>
                    </a:gs>
                    <a:gs pos="100000">
                      <a:schemeClr val="tx1"/>
                    </a:gs>
                  </a:gsLst>
                  <a:lin ang="5400000" scaled="0"/>
                </a:gradFill>
              </a:rPr>
              <a:t>границей </a:t>
            </a:r>
            <a:r>
              <a:rPr lang="ru-RU" dirty="0">
                <a:gradFill>
                  <a:gsLst>
                    <a:gs pos="0">
                      <a:schemeClr val="tx1"/>
                    </a:gs>
                    <a:gs pos="100000">
                      <a:schemeClr val="tx1"/>
                    </a:gs>
                  </a:gsLst>
                  <a:lin ang="5400000" scaled="0"/>
                </a:gradFill>
              </a:rPr>
              <a:t>безопасности, на которой основана модель безопасности</a:t>
            </a:r>
            <a:r>
              <a:rPr lang="en-US" dirty="0">
                <a:gradFill>
                  <a:gsLst>
                    <a:gs pos="0">
                      <a:schemeClr val="tx1"/>
                    </a:gs>
                    <a:gs pos="100000">
                      <a:schemeClr val="tx1"/>
                    </a:gs>
                  </a:gsLst>
                  <a:lin ang="5400000" scaled="0"/>
                </a:gradFill>
              </a:rPr>
              <a:t> </a:t>
            </a:r>
            <a:r>
              <a:rPr lang="en-US" dirty="0" smtClean="0">
                <a:gradFill>
                  <a:gsLst>
                    <a:gs pos="0">
                      <a:schemeClr val="tx1"/>
                    </a:gs>
                    <a:gs pos="100000">
                      <a:schemeClr val="tx1"/>
                    </a:gs>
                  </a:gsLst>
                  <a:lin ang="5400000" scaled="0"/>
                </a:gradFill>
              </a:rPr>
              <a:t>Windows </a:t>
            </a:r>
            <a:r>
              <a:rPr lang="en-US" dirty="0">
                <a:gradFill>
                  <a:gsLst>
                    <a:gs pos="0">
                      <a:schemeClr val="tx1"/>
                    </a:gs>
                    <a:gs pos="100000">
                      <a:schemeClr val="tx1"/>
                    </a:gs>
                  </a:gsLst>
                  <a:lin ang="5400000" scaled="0"/>
                </a:gradFill>
              </a:rPr>
              <a:t>Azure</a:t>
            </a:r>
            <a:endParaRPr lang="ru-RU" dirty="0">
              <a:gradFill>
                <a:gsLst>
                  <a:gs pos="0">
                    <a:schemeClr val="tx1"/>
                  </a:gs>
                  <a:gs pos="100000">
                    <a:schemeClr val="tx1"/>
                  </a:gs>
                </a:gsLst>
                <a:lin ang="5400000" scaled="0"/>
              </a:gradFill>
            </a:endParaRPr>
          </a:p>
          <a:p>
            <a:pPr lvl="1" indent="-460375"/>
            <a:r>
              <a:rPr lang="ru-RU" dirty="0">
                <a:gradFill>
                  <a:gsLst>
                    <a:gs pos="0">
                      <a:schemeClr val="tx1"/>
                    </a:gs>
                    <a:gs pos="100000">
                      <a:schemeClr val="tx1"/>
                    </a:gs>
                  </a:gsLst>
                  <a:lin ang="5400000" scaled="0"/>
                </a:gradFill>
              </a:rPr>
              <a:t>ОС хоста и </a:t>
            </a:r>
            <a:r>
              <a:rPr lang="en-US" dirty="0">
                <a:gradFill>
                  <a:gsLst>
                    <a:gs pos="0">
                      <a:schemeClr val="tx1"/>
                    </a:gs>
                    <a:gs pos="100000">
                      <a:schemeClr val="tx1"/>
                    </a:gs>
                  </a:gsLst>
                  <a:lin ang="5400000" scaled="0"/>
                </a:gradFill>
              </a:rPr>
              <a:t>Fabric Controller </a:t>
            </a:r>
            <a:r>
              <a:rPr lang="ru-RU" dirty="0">
                <a:gradFill>
                  <a:gsLst>
                    <a:gs pos="0">
                      <a:schemeClr val="tx1"/>
                    </a:gs>
                    <a:gs pos="100000">
                      <a:schemeClr val="tx1"/>
                    </a:gs>
                  </a:gsLst>
                  <a:lin ang="5400000" scaled="0"/>
                </a:gradFill>
              </a:rPr>
              <a:t>являются доверенными</a:t>
            </a:r>
            <a:endParaRPr lang="en-US" dirty="0">
              <a:gradFill>
                <a:gsLst>
                  <a:gs pos="0">
                    <a:schemeClr val="tx1"/>
                  </a:gs>
                  <a:gs pos="100000">
                    <a:schemeClr val="tx1"/>
                  </a:gs>
                </a:gsLst>
                <a:lin ang="5400000" scaled="0"/>
              </a:gradFill>
            </a:endParaRPr>
          </a:p>
          <a:p>
            <a:pPr lvl="1" indent="-460375"/>
            <a:r>
              <a:rPr lang="ru-RU" dirty="0">
                <a:gradFill>
                  <a:gsLst>
                    <a:gs pos="0">
                      <a:schemeClr val="tx1"/>
                    </a:gs>
                    <a:gs pos="100000">
                      <a:schemeClr val="tx1"/>
                    </a:gs>
                  </a:gsLst>
                  <a:lin ang="5400000" scaled="0"/>
                </a:gradFill>
              </a:rPr>
              <a:t>Нет доверия агенту в гостевой ОС</a:t>
            </a:r>
            <a:endParaRPr lang="en-US" dirty="0">
              <a:gradFill>
                <a:gsLst>
                  <a:gs pos="0">
                    <a:schemeClr val="tx1"/>
                  </a:gs>
                  <a:gs pos="100000">
                    <a:schemeClr val="tx1"/>
                  </a:gs>
                </a:gsLst>
                <a:lin ang="5400000" scaled="0"/>
              </a:gradFill>
            </a:endParaRPr>
          </a:p>
          <a:p>
            <a:pPr lvl="1" indent="-460375"/>
            <a:r>
              <a:rPr lang="ru-RU" dirty="0">
                <a:gradFill>
                  <a:gsLst>
                    <a:gs pos="0">
                      <a:schemeClr val="tx1"/>
                    </a:gs>
                    <a:gs pos="100000">
                      <a:schemeClr val="tx1"/>
                    </a:gs>
                  </a:gsLst>
                  <a:lin ang="5400000" scaled="0"/>
                </a:gradFill>
              </a:rPr>
              <a:t>Агент </a:t>
            </a:r>
            <a:r>
              <a:rPr lang="en-US" dirty="0">
                <a:gradFill>
                  <a:gsLst>
                    <a:gs pos="0">
                      <a:schemeClr val="tx1"/>
                    </a:gs>
                    <a:gs pos="100000">
                      <a:schemeClr val="tx1"/>
                    </a:gs>
                  </a:gsLst>
                  <a:lin ang="5400000" scaled="0"/>
                </a:gradFill>
              </a:rPr>
              <a:t>Fabric Controller</a:t>
            </a:r>
            <a:r>
              <a:rPr lang="ru-RU" dirty="0">
                <a:gradFill>
                  <a:gsLst>
                    <a:gs pos="0">
                      <a:schemeClr val="tx1"/>
                    </a:gs>
                    <a:gs pos="100000">
                      <a:schemeClr val="tx1"/>
                    </a:gs>
                  </a:gsLst>
                  <a:lin ang="5400000" scaled="0"/>
                </a:gradFill>
              </a:rPr>
              <a:t> обеспечивает ограничение доступа ВМ только к </a:t>
            </a:r>
            <a:r>
              <a:rPr lang="en-US" dirty="0">
                <a:gradFill>
                  <a:gsLst>
                    <a:gs pos="0">
                      <a:schemeClr val="tx1"/>
                    </a:gs>
                    <a:gs pos="100000">
                      <a:schemeClr val="tx1"/>
                    </a:gs>
                  </a:gsLst>
                  <a:lin ang="5400000" scaled="0"/>
                </a:gradFill>
              </a:rPr>
              <a:t>IP-</a:t>
            </a:r>
            <a:r>
              <a:rPr lang="ru-RU" dirty="0">
                <a:gradFill>
                  <a:gsLst>
                    <a:gs pos="0">
                      <a:schemeClr val="tx1"/>
                    </a:gs>
                    <a:gs pos="100000">
                      <a:schemeClr val="tx1"/>
                    </a:gs>
                  </a:gsLst>
                  <a:lin ang="5400000" scaled="0"/>
                </a:gradFill>
              </a:rPr>
              <a:t>адресам виртуальных машина того же сервиса</a:t>
            </a:r>
            <a:endParaRPr lang="en-US" dirty="0">
              <a:gradFill>
                <a:gsLst>
                  <a:gs pos="0">
                    <a:schemeClr val="tx1"/>
                  </a:gs>
                  <a:gs pos="100000">
                    <a:schemeClr val="tx1"/>
                  </a:gs>
                </a:gsLst>
                <a:lin ang="5400000" scaled="0"/>
              </a:gradFill>
            </a:endParaRPr>
          </a:p>
          <a:p>
            <a:pPr lvl="2" indent="-460375"/>
            <a:r>
              <a:rPr lang="ru-RU" sz="2800" dirty="0">
                <a:gradFill>
                  <a:gsLst>
                    <a:gs pos="0">
                      <a:schemeClr val="tx1"/>
                    </a:gs>
                    <a:gs pos="100000">
                      <a:schemeClr val="tx1"/>
                    </a:gs>
                  </a:gsLst>
                  <a:lin ang="5400000" scaled="0"/>
                </a:gradFill>
              </a:rPr>
              <a:t>А также контролирует доступ к интернет</a:t>
            </a:r>
            <a:endParaRPr lang="en-US" sz="2800" dirty="0">
              <a:gradFill>
                <a:gsLst>
                  <a:gs pos="0">
                    <a:schemeClr val="tx1"/>
                  </a:gs>
                  <a:gs pos="100000">
                    <a:schemeClr val="tx1"/>
                  </a:gs>
                </a:gsLst>
                <a:lin ang="5400000" scaled="0"/>
              </a:gradFill>
            </a:endParaRPr>
          </a:p>
          <a:p>
            <a:r>
              <a:rPr lang="en-US" dirty="0">
                <a:gradFill>
                  <a:gsLst>
                    <a:gs pos="0">
                      <a:schemeClr val="tx1"/>
                    </a:gs>
                    <a:gs pos="100000">
                      <a:schemeClr val="tx1"/>
                    </a:gs>
                  </a:gsLst>
                  <a:lin ang="5400000" scaled="0"/>
                </a:gradFill>
              </a:rPr>
              <a:t>Fabric Controller </a:t>
            </a:r>
            <a:r>
              <a:rPr lang="ru-RU" dirty="0">
                <a:gradFill>
                  <a:gsLst>
                    <a:gs pos="0">
                      <a:schemeClr val="tx1"/>
                    </a:gs>
                    <a:gs pos="100000">
                      <a:schemeClr val="tx1"/>
                    </a:gs>
                  </a:gsLst>
                  <a:lin ang="5400000" scaled="0"/>
                </a:gradFill>
              </a:rPr>
              <a:t>использует сертификаты и правила МСЭ для авторизации доступа к ресурсам ЦОД</a:t>
            </a:r>
            <a:endParaRPr lang="en-US" dirty="0">
              <a:gradFill>
                <a:gsLst>
                  <a:gs pos="0">
                    <a:schemeClr val="tx1"/>
                  </a:gs>
                  <a:gs pos="100000">
                    <a:schemeClr val="tx1"/>
                  </a:gs>
                </a:gsLst>
                <a:lin ang="5400000" scaled="0"/>
              </a:gradFill>
            </a:endParaRPr>
          </a:p>
          <a:p>
            <a:pPr marL="460375" lvl="1" indent="0">
              <a:buNone/>
            </a:pPr>
            <a:endParaRPr lang="en-US" sz="24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877544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3200" dirty="0"/>
              <a:t>Доступность приложения</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29781" y="803595"/>
            <a:ext cx="7986006"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en-US" sz="2000" dirty="0" smtClean="0">
                <a:solidFill>
                  <a:srgbClr val="00B0F0"/>
                </a:solidFill>
                <a:latin typeface="Segoe UI Semibold"/>
              </a:rPr>
              <a:t>Fault Domain</a:t>
            </a:r>
            <a:endParaRPr lang="en-US" sz="2000" dirty="0">
              <a:solidFill>
                <a:srgbClr val="00B0F0"/>
              </a:solidFill>
              <a:latin typeface="Segoe UI Semibold"/>
            </a:endParaRPr>
          </a:p>
        </p:txBody>
      </p:sp>
      <p:sp>
        <p:nvSpPr>
          <p:cNvPr id="5" name="Text Placeholder 2"/>
          <p:cNvSpPr>
            <a:spLocks noGrp="1"/>
          </p:cNvSpPr>
          <p:nvPr>
            <p:ph idx="1"/>
          </p:nvPr>
        </p:nvSpPr>
        <p:spPr>
          <a:xfrm>
            <a:off x="467544" y="1340768"/>
            <a:ext cx="4320480" cy="5429179"/>
          </a:xfrm>
        </p:spPr>
        <p:txBody>
          <a:bodyPr>
            <a:normAutofit fontScale="85000" lnSpcReduction="20000"/>
          </a:bodyPr>
          <a:lstStyle/>
          <a:p>
            <a:pPr>
              <a:lnSpc>
                <a:spcPct val="100000"/>
              </a:lnSpc>
            </a:pPr>
            <a:r>
              <a:rPr lang="ru-RU" sz="2800" dirty="0" smtClean="0">
                <a:gradFill>
                  <a:gsLst>
                    <a:gs pos="0">
                      <a:schemeClr val="tx1"/>
                    </a:gs>
                    <a:gs pos="100000">
                      <a:schemeClr val="tx1"/>
                    </a:gs>
                  </a:gsLst>
                  <a:lin ang="5400000" scaled="0"/>
                </a:gradFill>
              </a:rPr>
              <a:t>Потенциальный элемент выхода </a:t>
            </a:r>
            <a:r>
              <a:rPr lang="ru-RU" sz="2800" dirty="0">
                <a:gradFill>
                  <a:gsLst>
                    <a:gs pos="0">
                      <a:schemeClr val="tx1"/>
                    </a:gs>
                    <a:gs pos="100000">
                      <a:schemeClr val="tx1"/>
                    </a:gs>
                  </a:gsLst>
                  <a:lin ang="5400000" scaled="0"/>
                </a:gradFill>
              </a:rPr>
              <a:t>из строя в топологии ЦОД</a:t>
            </a:r>
          </a:p>
          <a:p>
            <a:pPr lvl="1" indent="-460375">
              <a:lnSpc>
                <a:spcPct val="100000"/>
              </a:lnSpc>
            </a:pPr>
            <a:r>
              <a:rPr lang="ru-RU" dirty="0">
                <a:gradFill>
                  <a:gsLst>
                    <a:gs pos="0">
                      <a:schemeClr val="tx1"/>
                    </a:gs>
                    <a:gs pos="100000">
                      <a:schemeClr val="tx1"/>
                    </a:gs>
                  </a:gsLst>
                  <a:lin ang="5400000" scaled="0"/>
                </a:gradFill>
              </a:rPr>
              <a:t>Например, коммутатор в </a:t>
            </a:r>
            <a:r>
              <a:rPr lang="ru-RU" dirty="0" smtClean="0">
                <a:gradFill>
                  <a:gsLst>
                    <a:gs pos="0">
                      <a:schemeClr val="tx1"/>
                    </a:gs>
                    <a:gs pos="100000">
                      <a:schemeClr val="tx1"/>
                    </a:gs>
                  </a:gsLst>
                  <a:lin ang="5400000" scaled="0"/>
                </a:gradFill>
              </a:rPr>
              <a:t>серверной стойке</a:t>
            </a:r>
            <a:endParaRPr lang="en-US" dirty="0">
              <a:gradFill>
                <a:gsLst>
                  <a:gs pos="0">
                    <a:schemeClr val="tx1"/>
                  </a:gs>
                  <a:gs pos="100000">
                    <a:schemeClr val="tx1"/>
                  </a:gs>
                </a:gsLst>
                <a:lin ang="5400000" scaled="0"/>
              </a:gradFill>
            </a:endParaRPr>
          </a:p>
          <a:p>
            <a:pPr>
              <a:lnSpc>
                <a:spcPct val="100000"/>
              </a:lnSpc>
            </a:pPr>
            <a:r>
              <a:rPr lang="en-US" sz="2800" dirty="0">
                <a:gradFill>
                  <a:gsLst>
                    <a:gs pos="0">
                      <a:schemeClr val="tx1"/>
                    </a:gs>
                    <a:gs pos="100000">
                      <a:schemeClr val="tx1"/>
                    </a:gs>
                  </a:gsLst>
                  <a:lin ang="5400000" scaled="0"/>
                </a:gradFill>
              </a:rPr>
              <a:t>Windows Azure</a:t>
            </a:r>
            <a:r>
              <a:rPr lang="ru-RU" sz="2800" dirty="0">
                <a:gradFill>
                  <a:gsLst>
                    <a:gs pos="0">
                      <a:schemeClr val="tx1"/>
                    </a:gs>
                    <a:gs pos="100000">
                      <a:schemeClr val="tx1"/>
                    </a:gs>
                  </a:gsLst>
                  <a:lin ang="5400000" scaled="0"/>
                </a:gradFill>
              </a:rPr>
              <a:t> использует данные элементы при выделении сервисных ролей</a:t>
            </a:r>
            <a:endParaRPr lang="en-US" sz="2800" dirty="0">
              <a:gradFill>
                <a:gsLst>
                  <a:gs pos="0">
                    <a:schemeClr val="tx1"/>
                  </a:gs>
                  <a:gs pos="100000">
                    <a:schemeClr val="tx1"/>
                  </a:gs>
                </a:gsLst>
                <a:lin ang="5400000" scaled="0"/>
              </a:gradFill>
            </a:endParaRPr>
          </a:p>
          <a:p>
            <a:pPr lvl="1" indent="-460375">
              <a:lnSpc>
                <a:spcPct val="100000"/>
              </a:lnSpc>
            </a:pPr>
            <a:r>
              <a:rPr lang="en-US" dirty="0">
                <a:gradFill>
                  <a:gsLst>
                    <a:gs pos="0">
                      <a:schemeClr val="tx1"/>
                    </a:gs>
                    <a:gs pos="100000">
                      <a:schemeClr val="tx1"/>
                    </a:gs>
                  </a:gsLst>
                  <a:lin ang="5400000" scaled="0"/>
                </a:gradFill>
              </a:rPr>
              <a:t>2</a:t>
            </a:r>
            <a:r>
              <a:rPr lang="ru-RU" dirty="0">
                <a:gradFill>
                  <a:gsLst>
                    <a:gs pos="0">
                      <a:schemeClr val="tx1"/>
                    </a:gs>
                    <a:gs pos="100000">
                      <a:schemeClr val="tx1"/>
                    </a:gs>
                  </a:gsLst>
                  <a:lin ang="5400000" scaled="0"/>
                </a:gradFill>
              </a:rPr>
              <a:t>-а</a:t>
            </a:r>
            <a:r>
              <a:rPr lang="en-US" dirty="0">
                <a:gradFill>
                  <a:gsLst>
                    <a:gs pos="0">
                      <a:schemeClr val="tx1"/>
                    </a:gs>
                    <a:gs pos="100000">
                      <a:schemeClr val="tx1"/>
                    </a:gs>
                  </a:gsLst>
                  <a:lin ang="5400000" scaled="0"/>
                </a:gradFill>
              </a:rPr>
              <a:t> fault domain</a:t>
            </a:r>
            <a:r>
              <a:rPr lang="ru-RU" dirty="0">
                <a:gradFill>
                  <a:gsLst>
                    <a:gs pos="0">
                      <a:schemeClr val="tx1"/>
                    </a:gs>
                    <a:gs pos="100000">
                      <a:schemeClr val="tx1"/>
                    </a:gs>
                  </a:gsLst>
                  <a:lin ang="5400000" scaled="0"/>
                </a:gradFill>
              </a:rPr>
              <a:t> на сервис</a:t>
            </a:r>
            <a:endParaRPr lang="en-US" dirty="0">
              <a:gradFill>
                <a:gsLst>
                  <a:gs pos="0">
                    <a:schemeClr val="tx1"/>
                  </a:gs>
                  <a:gs pos="100000">
                    <a:schemeClr val="tx1"/>
                  </a:gs>
                </a:gsLst>
                <a:lin ang="5400000" scaled="0"/>
              </a:gradFill>
            </a:endParaRPr>
          </a:p>
          <a:p>
            <a:pPr lvl="1" indent="-460375">
              <a:lnSpc>
                <a:spcPct val="100000"/>
              </a:lnSpc>
            </a:pPr>
            <a:r>
              <a:rPr lang="ru-RU" dirty="0">
                <a:gradFill>
                  <a:gsLst>
                    <a:gs pos="0">
                      <a:schemeClr val="tx1"/>
                    </a:gs>
                    <a:gs pos="100000">
                      <a:schemeClr val="tx1"/>
                    </a:gs>
                  </a:gsLst>
                  <a:lin ang="5400000" scaled="0"/>
                </a:gradFill>
              </a:rPr>
              <a:t>Алгоритм попытается обеспечить  распределение сервиса между разными </a:t>
            </a:r>
            <a:r>
              <a:rPr lang="en-US" dirty="0">
                <a:gradFill>
                  <a:gsLst>
                    <a:gs pos="0">
                      <a:schemeClr val="tx1"/>
                    </a:gs>
                    <a:gs pos="100000">
                      <a:schemeClr val="tx1"/>
                    </a:gs>
                  </a:gsLst>
                  <a:lin ang="5400000" scaled="0"/>
                </a:gradFill>
              </a:rPr>
              <a:t>fault domain</a:t>
            </a:r>
          </a:p>
          <a:p>
            <a:pPr marL="460375" lvl="1" indent="0">
              <a:buNone/>
            </a:pPr>
            <a:endParaRPr lang="en-US" sz="2400" dirty="0">
              <a:gradFill>
                <a:gsLst>
                  <a:gs pos="0">
                    <a:schemeClr val="tx1"/>
                  </a:gs>
                  <a:gs pos="100000">
                    <a:schemeClr val="tx1"/>
                  </a:gs>
                </a:gsLst>
                <a:lin ang="5400000" scaled="0"/>
              </a:gradFill>
            </a:endParaRPr>
          </a:p>
        </p:txBody>
      </p:sp>
      <p:sp>
        <p:nvSpPr>
          <p:cNvPr id="6" name="Rectangle 5"/>
          <p:cNvSpPr/>
          <p:nvPr/>
        </p:nvSpPr>
        <p:spPr bwMode="auto">
          <a:xfrm>
            <a:off x="5629513" y="1557386"/>
            <a:ext cx="270792" cy="3810000"/>
          </a:xfrm>
          <a:prstGeom prst="rect">
            <a:avLst/>
          </a:prstGeom>
          <a:solidFill>
            <a:schemeClr val="tx2">
              <a:lumMod val="40000"/>
              <a:lumOff val="60000"/>
            </a:schemeClr>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Rectangle 6"/>
          <p:cNvSpPr/>
          <p:nvPr/>
        </p:nvSpPr>
        <p:spPr bwMode="auto">
          <a:xfrm>
            <a:off x="7887159" y="1557386"/>
            <a:ext cx="270792" cy="3810000"/>
          </a:xfrm>
          <a:prstGeom prst="rect">
            <a:avLst/>
          </a:prstGeom>
          <a:solidFill>
            <a:schemeClr val="tx2">
              <a:lumMod val="40000"/>
              <a:lumOff val="60000"/>
            </a:schemeClr>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bwMode="auto">
          <a:xfrm>
            <a:off x="4932040" y="2010600"/>
            <a:ext cx="1648205" cy="1066304"/>
          </a:xfrm>
          <a:prstGeom prst="rect">
            <a:avLst/>
          </a:prstGeom>
          <a:solidFill>
            <a:schemeClr val="accent1"/>
          </a:solidFill>
          <a:ln>
            <a:solidFill>
              <a:schemeClr val="tx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Front-End-1</a:t>
            </a:r>
          </a:p>
        </p:txBody>
      </p:sp>
      <p:sp>
        <p:nvSpPr>
          <p:cNvPr id="9" name="TextBox 8"/>
          <p:cNvSpPr txBox="1"/>
          <p:nvPr/>
        </p:nvSpPr>
        <p:spPr>
          <a:xfrm>
            <a:off x="4766663" y="5597476"/>
            <a:ext cx="1996491" cy="307777"/>
          </a:xfrm>
          <a:prstGeom prst="rect">
            <a:avLst/>
          </a:prstGeom>
          <a:noFill/>
        </p:spPr>
        <p:txBody>
          <a:bodyPr wrap="square" lIns="0" tIns="0" rIns="0" bIns="0" rtlCol="0">
            <a:spAutoFit/>
          </a:bodyPr>
          <a:lstStyle/>
          <a:p>
            <a:pPr algn="ctr"/>
            <a:r>
              <a:rPr lang="en-US" sz="2000" b="1" dirty="0" smtClean="0">
                <a:gradFill>
                  <a:gsLst>
                    <a:gs pos="0">
                      <a:schemeClr val="tx1"/>
                    </a:gs>
                    <a:gs pos="100000">
                      <a:schemeClr val="tx1"/>
                    </a:gs>
                  </a:gsLst>
                  <a:lin ang="5400000" scaled="0"/>
                </a:gradFill>
              </a:rPr>
              <a:t>Fault Domain 1</a:t>
            </a:r>
          </a:p>
        </p:txBody>
      </p:sp>
      <p:sp>
        <p:nvSpPr>
          <p:cNvPr id="10" name="TextBox 9"/>
          <p:cNvSpPr txBox="1"/>
          <p:nvPr/>
        </p:nvSpPr>
        <p:spPr>
          <a:xfrm>
            <a:off x="7085015" y="5597476"/>
            <a:ext cx="1875075" cy="307777"/>
          </a:xfrm>
          <a:prstGeom prst="rect">
            <a:avLst/>
          </a:prstGeom>
          <a:noFill/>
        </p:spPr>
        <p:txBody>
          <a:bodyPr wrap="square" lIns="0" tIns="0" rIns="0" bIns="0" rtlCol="0">
            <a:spAutoFit/>
          </a:bodyPr>
          <a:lstStyle/>
          <a:p>
            <a:pPr algn="ctr"/>
            <a:r>
              <a:rPr lang="en-US" sz="2000" b="1" dirty="0" smtClean="0">
                <a:gradFill>
                  <a:gsLst>
                    <a:gs pos="0">
                      <a:schemeClr val="tx1"/>
                    </a:gs>
                    <a:gs pos="100000">
                      <a:schemeClr val="tx1"/>
                    </a:gs>
                  </a:gsLst>
                  <a:lin ang="5400000" scaled="0"/>
                </a:gradFill>
              </a:rPr>
              <a:t>Fault Domain 2</a:t>
            </a:r>
          </a:p>
        </p:txBody>
      </p:sp>
      <p:sp>
        <p:nvSpPr>
          <p:cNvPr id="11" name="Rectangle 10"/>
          <p:cNvSpPr/>
          <p:nvPr/>
        </p:nvSpPr>
        <p:spPr bwMode="auto">
          <a:xfrm>
            <a:off x="7085015" y="2010600"/>
            <a:ext cx="1761641" cy="1066304"/>
          </a:xfrm>
          <a:prstGeom prst="rect">
            <a:avLst/>
          </a:prstGeom>
          <a:solidFill>
            <a:schemeClr val="accent1"/>
          </a:solidFill>
          <a:ln>
            <a:solidFill>
              <a:schemeClr val="tx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Front-End-2</a:t>
            </a:r>
          </a:p>
        </p:txBody>
      </p:sp>
      <p:sp>
        <p:nvSpPr>
          <p:cNvPr id="12" name="Rectangle 11"/>
          <p:cNvSpPr/>
          <p:nvPr/>
        </p:nvSpPr>
        <p:spPr bwMode="auto">
          <a:xfrm>
            <a:off x="7085015" y="3453422"/>
            <a:ext cx="1761641" cy="1066304"/>
          </a:xfrm>
          <a:prstGeom prst="rect">
            <a:avLst/>
          </a:prstGeom>
          <a:solidFill>
            <a:schemeClr val="accent5"/>
          </a:solidFill>
          <a:ln>
            <a:solidFill>
              <a:schemeClr val="tx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tx1"/>
                </a:solidFill>
              </a:rPr>
              <a:t>Middle Tier-2</a:t>
            </a:r>
          </a:p>
        </p:txBody>
      </p:sp>
      <p:sp>
        <p:nvSpPr>
          <p:cNvPr id="13" name="Rectangle 12"/>
          <p:cNvSpPr/>
          <p:nvPr/>
        </p:nvSpPr>
        <p:spPr bwMode="auto">
          <a:xfrm>
            <a:off x="4932041" y="3453422"/>
            <a:ext cx="1747664" cy="1066304"/>
          </a:xfrm>
          <a:prstGeom prst="rect">
            <a:avLst/>
          </a:prstGeom>
          <a:solidFill>
            <a:schemeClr val="accent5"/>
          </a:solidFill>
          <a:ln>
            <a:solidFill>
              <a:schemeClr val="tx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tx1"/>
                </a:solidFill>
              </a:rPr>
              <a:t>Middle Tier-1</a:t>
            </a:r>
          </a:p>
        </p:txBody>
      </p:sp>
    </p:spTree>
    <p:extLst>
      <p:ext uri="{BB962C8B-B14F-4D97-AF65-F5344CB8AC3E}">
        <p14:creationId xmlns:p14="http://schemas.microsoft.com/office/powerpoint/2010/main" val="31745506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3200" dirty="0"/>
              <a:t>Разработка безопасных приложений</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29781" y="803595"/>
            <a:ext cx="7986006"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ru-RU" sz="2000" dirty="0" smtClean="0">
                <a:solidFill>
                  <a:srgbClr val="00B0F0"/>
                </a:solidFill>
                <a:latin typeface="Segoe UI Semibold"/>
              </a:rPr>
              <a:t>Применение</a:t>
            </a:r>
            <a:r>
              <a:rPr lang="en-US" sz="2000" dirty="0" smtClean="0">
                <a:solidFill>
                  <a:srgbClr val="00B0F0"/>
                </a:solidFill>
                <a:latin typeface="Segoe UI Semibold"/>
              </a:rPr>
              <a:t> </a:t>
            </a:r>
            <a:r>
              <a:rPr lang="en-US" sz="2000" dirty="0">
                <a:solidFill>
                  <a:srgbClr val="00B0F0"/>
                </a:solidFill>
                <a:latin typeface="Segoe UI Semibold"/>
              </a:rPr>
              <a:t>Security Development Lifecycle</a:t>
            </a:r>
          </a:p>
          <a:p>
            <a:pPr marL="0" indent="0">
              <a:spcBef>
                <a:spcPct val="0"/>
              </a:spcBef>
              <a:spcAft>
                <a:spcPts val="600"/>
              </a:spcAft>
              <a:buClr>
                <a:srgbClr val="537A93"/>
              </a:buClr>
              <a:buSzPct val="80000"/>
              <a:buFontTx/>
              <a:buNone/>
            </a:pPr>
            <a:endParaRPr sz="2000" dirty="0">
              <a:solidFill>
                <a:srgbClr val="00B0F0"/>
              </a:solidFill>
              <a:latin typeface="Segoe UI Semibold"/>
            </a:endParaRPr>
          </a:p>
        </p:txBody>
      </p:sp>
      <p:sp>
        <p:nvSpPr>
          <p:cNvPr id="5" name="Text Placeholder 2"/>
          <p:cNvSpPr>
            <a:spLocks noGrp="1"/>
          </p:cNvSpPr>
          <p:nvPr>
            <p:ph idx="1"/>
          </p:nvPr>
        </p:nvSpPr>
        <p:spPr>
          <a:xfrm>
            <a:off x="4572000" y="1330798"/>
            <a:ext cx="4320480" cy="5429179"/>
          </a:xfrm>
        </p:spPr>
        <p:txBody>
          <a:bodyPr>
            <a:normAutofit fontScale="85000" lnSpcReduction="20000"/>
          </a:bodyPr>
          <a:lstStyle/>
          <a:p>
            <a:pPr marL="234950" indent="-234950"/>
            <a:r>
              <a:rPr lang="ru-RU" dirty="0"/>
              <a:t>Проверенная временем методология</a:t>
            </a:r>
          </a:p>
          <a:p>
            <a:pPr marL="529443" lvl="1" indent="-234950"/>
            <a:r>
              <a:rPr lang="ru-RU" sz="2400" dirty="0"/>
              <a:t>Практический подход</a:t>
            </a:r>
          </a:p>
          <a:p>
            <a:pPr marL="529443" lvl="1" indent="-234950"/>
            <a:r>
              <a:rPr lang="ru-RU" sz="2400" dirty="0"/>
              <a:t>Не ограничен </a:t>
            </a:r>
            <a:r>
              <a:rPr lang="en-US" sz="2400" dirty="0"/>
              <a:t>Windows </a:t>
            </a:r>
            <a:r>
              <a:rPr lang="ru-RU" sz="2400" dirty="0"/>
              <a:t>или </a:t>
            </a:r>
            <a:r>
              <a:rPr lang="en-US" sz="2400" dirty="0"/>
              <a:t>Microsoft!</a:t>
            </a:r>
          </a:p>
          <a:p>
            <a:pPr marL="529443" lvl="1" indent="-234950"/>
            <a:r>
              <a:rPr lang="ru-RU" sz="2400" dirty="0" err="1"/>
              <a:t>Проактивный</a:t>
            </a:r>
            <a:r>
              <a:rPr lang="en-US" sz="2400" dirty="0"/>
              <a:t> – </a:t>
            </a:r>
            <a:r>
              <a:rPr lang="ru-RU" sz="2400" dirty="0"/>
              <a:t>не просто «поиск ошибок»</a:t>
            </a:r>
            <a:endParaRPr lang="en-US" sz="2400" dirty="0"/>
          </a:p>
          <a:p>
            <a:pPr marL="529443" lvl="1" indent="-234950"/>
            <a:r>
              <a:rPr lang="ru-RU" sz="2400" dirty="0"/>
              <a:t>Нахождение проблем как можно раньше в цикле разработки (</a:t>
            </a:r>
            <a:r>
              <a:rPr lang="en-US" sz="2400" dirty="0"/>
              <a:t>TM)</a:t>
            </a:r>
          </a:p>
          <a:p>
            <a:pPr marL="234950" indent="-234950"/>
            <a:r>
              <a:rPr lang="ru-RU" dirty="0"/>
              <a:t>Защищает клиентов платформы </a:t>
            </a:r>
            <a:r>
              <a:rPr lang="en-US" dirty="0"/>
              <a:t>Windows Azure:</a:t>
            </a:r>
          </a:p>
          <a:p>
            <a:pPr marL="630238" lvl="1" indent="-234950"/>
            <a:r>
              <a:rPr lang="ru-RU" dirty="0"/>
              <a:t>Уменьшение количества уязвимостей</a:t>
            </a:r>
          </a:p>
          <a:p>
            <a:pPr marL="630238" lvl="1" indent="-234950"/>
            <a:r>
              <a:rPr lang="ru-RU" dirty="0"/>
              <a:t>Уменьшение уровня уязвимостей</a:t>
            </a:r>
            <a:endParaRPr lang="en-US" dirty="0"/>
          </a:p>
        </p:txBody>
      </p:sp>
      <p:grpSp>
        <p:nvGrpSpPr>
          <p:cNvPr id="14" name="Group 55"/>
          <p:cNvGrpSpPr/>
          <p:nvPr/>
        </p:nvGrpSpPr>
        <p:grpSpPr>
          <a:xfrm>
            <a:off x="296968" y="1570868"/>
            <a:ext cx="4296442" cy="4271164"/>
            <a:chOff x="304800" y="1447800"/>
            <a:chExt cx="4526560" cy="4578350"/>
          </a:xfrm>
        </p:grpSpPr>
        <p:pic>
          <p:nvPicPr>
            <p:cNvPr id="15" name="Picture 6" descr="Shape-1-copy-3"/>
            <p:cNvPicPr>
              <a:picLocks noChangeAspect="1" noChangeArrowheads="1"/>
            </p:cNvPicPr>
            <p:nvPr/>
          </p:nvPicPr>
          <p:blipFill>
            <a:blip r:embed="rId4" cstate="print"/>
            <a:srcRect/>
            <a:stretch>
              <a:fillRect/>
            </a:stretch>
          </p:blipFill>
          <p:spPr bwMode="auto">
            <a:xfrm>
              <a:off x="2388667" y="3581400"/>
              <a:ext cx="2441575" cy="2444750"/>
            </a:xfrm>
            <a:prstGeom prst="rect">
              <a:avLst/>
            </a:prstGeom>
            <a:noFill/>
            <a:ln w="9525">
              <a:noFill/>
              <a:miter lim="800000"/>
              <a:headEnd/>
              <a:tailEnd/>
            </a:ln>
          </p:spPr>
        </p:pic>
        <p:pic>
          <p:nvPicPr>
            <p:cNvPr id="16" name="Picture 6" descr="Shape-1-copy-3"/>
            <p:cNvPicPr>
              <a:picLocks noChangeAspect="1" noChangeArrowheads="1"/>
            </p:cNvPicPr>
            <p:nvPr/>
          </p:nvPicPr>
          <p:blipFill>
            <a:blip r:embed="rId4" cstate="print"/>
            <a:srcRect/>
            <a:stretch>
              <a:fillRect/>
            </a:stretch>
          </p:blipFill>
          <p:spPr bwMode="auto">
            <a:xfrm rot="16200000">
              <a:off x="2388197" y="1458569"/>
              <a:ext cx="2441575" cy="2444750"/>
            </a:xfrm>
            <a:prstGeom prst="rect">
              <a:avLst/>
            </a:prstGeom>
            <a:noFill/>
            <a:ln w="9525">
              <a:noFill/>
              <a:miter lim="800000"/>
              <a:headEnd/>
              <a:tailEnd/>
            </a:ln>
          </p:spPr>
        </p:pic>
        <p:grpSp>
          <p:nvGrpSpPr>
            <p:cNvPr id="17" name="Group 49"/>
            <p:cNvGrpSpPr/>
            <p:nvPr/>
          </p:nvGrpSpPr>
          <p:grpSpPr>
            <a:xfrm>
              <a:off x="1847512" y="2992438"/>
              <a:ext cx="1425575" cy="1427162"/>
              <a:chOff x="5432425" y="2992438"/>
              <a:chExt cx="1425575" cy="1427162"/>
            </a:xfrm>
          </p:grpSpPr>
          <p:pic>
            <p:nvPicPr>
              <p:cNvPr id="62" name="Picture 15" descr="Center-Circle"/>
              <p:cNvPicPr>
                <a:picLocks noChangeAspect="1" noChangeArrowheads="1"/>
              </p:cNvPicPr>
              <p:nvPr/>
            </p:nvPicPr>
            <p:blipFill>
              <a:blip r:embed="rId5" cstate="print"/>
              <a:srcRect/>
              <a:stretch>
                <a:fillRect/>
              </a:stretch>
            </p:blipFill>
            <p:spPr bwMode="auto">
              <a:xfrm>
                <a:off x="5432425" y="2992438"/>
                <a:ext cx="1425575" cy="1427162"/>
              </a:xfrm>
              <a:prstGeom prst="rect">
                <a:avLst/>
              </a:prstGeom>
              <a:noFill/>
              <a:ln w="9525">
                <a:noFill/>
                <a:miter lim="800000"/>
                <a:headEnd/>
                <a:tailEnd/>
              </a:ln>
            </p:spPr>
          </p:pic>
          <p:pic>
            <p:nvPicPr>
              <p:cNvPr id="63" name="Picture 2" descr="Security shield windows"/>
              <p:cNvPicPr>
                <a:picLocks noChangeAspect="1" noChangeArrowheads="1"/>
              </p:cNvPicPr>
              <p:nvPr/>
            </p:nvPicPr>
            <p:blipFill>
              <a:blip r:embed="rId6" cstate="print"/>
              <a:srcRect/>
              <a:stretch>
                <a:fillRect/>
              </a:stretch>
            </p:blipFill>
            <p:spPr bwMode="auto">
              <a:xfrm>
                <a:off x="5741987" y="3257550"/>
                <a:ext cx="811213" cy="1014413"/>
              </a:xfrm>
              <a:prstGeom prst="rect">
                <a:avLst/>
              </a:prstGeom>
              <a:noFill/>
              <a:ln w="9525">
                <a:noFill/>
                <a:miter lim="800000"/>
                <a:headEnd/>
                <a:tailEnd/>
              </a:ln>
            </p:spPr>
          </p:pic>
        </p:grpSp>
        <p:pic>
          <p:nvPicPr>
            <p:cNvPr id="18" name="Picture 13" descr="Shape-1-copy-6"/>
            <p:cNvPicPr>
              <a:picLocks noChangeAspect="1" noChangeArrowheads="1"/>
            </p:cNvPicPr>
            <p:nvPr/>
          </p:nvPicPr>
          <p:blipFill>
            <a:blip r:embed="rId7" cstate="print"/>
            <a:srcRect/>
            <a:stretch>
              <a:fillRect/>
            </a:stretch>
          </p:blipFill>
          <p:spPr bwMode="auto">
            <a:xfrm>
              <a:off x="331267" y="3580150"/>
              <a:ext cx="2439988" cy="2444750"/>
            </a:xfrm>
            <a:prstGeom prst="rect">
              <a:avLst/>
            </a:prstGeom>
            <a:noFill/>
            <a:ln w="9525">
              <a:noFill/>
              <a:miter lim="800000"/>
              <a:headEnd/>
              <a:tailEnd/>
            </a:ln>
          </p:spPr>
        </p:pic>
        <p:pic>
          <p:nvPicPr>
            <p:cNvPr id="19" name="Picture 21" descr="Shape-1-copy-5"/>
            <p:cNvPicPr>
              <a:picLocks noChangeAspect="1" noChangeArrowheads="1"/>
            </p:cNvPicPr>
            <p:nvPr/>
          </p:nvPicPr>
          <p:blipFill>
            <a:blip r:embed="rId8" cstate="print">
              <a:lum bright="-20000" contrast="10000"/>
            </a:blip>
            <a:srcRect/>
            <a:stretch>
              <a:fillRect/>
            </a:stretch>
          </p:blipFill>
          <p:spPr bwMode="auto">
            <a:xfrm>
              <a:off x="304800" y="1447800"/>
              <a:ext cx="2441575" cy="2444750"/>
            </a:xfrm>
            <a:prstGeom prst="rect">
              <a:avLst/>
            </a:prstGeom>
            <a:noFill/>
            <a:ln w="9525">
              <a:noFill/>
              <a:miter lim="800000"/>
              <a:headEnd/>
              <a:tailEnd/>
            </a:ln>
          </p:spPr>
        </p:pic>
        <p:grpSp>
          <p:nvGrpSpPr>
            <p:cNvPr id="20" name="Group 65"/>
            <p:cNvGrpSpPr>
              <a:grpSpLocks/>
            </p:cNvGrpSpPr>
            <p:nvPr/>
          </p:nvGrpSpPr>
          <p:grpSpPr bwMode="auto">
            <a:xfrm>
              <a:off x="1967067" y="1595653"/>
              <a:ext cx="1190625" cy="663575"/>
              <a:chOff x="2086425" y="1555070"/>
              <a:chExt cx="1190172" cy="663575"/>
            </a:xfrm>
          </p:grpSpPr>
          <p:grpSp>
            <p:nvGrpSpPr>
              <p:cNvPr id="58" name="Group 30"/>
              <p:cNvGrpSpPr>
                <a:grpSpLocks/>
              </p:cNvGrpSpPr>
              <p:nvPr/>
            </p:nvGrpSpPr>
            <p:grpSpPr bwMode="auto">
              <a:xfrm>
                <a:off x="2337778" y="1555070"/>
                <a:ext cx="663207" cy="663575"/>
                <a:chOff x="3405" y="1820"/>
                <a:chExt cx="568" cy="567"/>
              </a:xfrm>
            </p:grpSpPr>
            <p:pic>
              <p:nvPicPr>
                <p:cNvPr id="60" name="Picture 31" descr="Green-Ball"/>
                <p:cNvPicPr>
                  <a:picLocks noChangeAspect="1" noChangeArrowheads="1"/>
                </p:cNvPicPr>
                <p:nvPr/>
              </p:nvPicPr>
              <p:blipFill>
                <a:blip r:embed="rId9" cstate="print"/>
                <a:srcRect/>
                <a:stretch>
                  <a:fillRect/>
                </a:stretch>
              </p:blipFill>
              <p:spPr bwMode="auto">
                <a:xfrm>
                  <a:off x="3405" y="1820"/>
                  <a:ext cx="568" cy="567"/>
                </a:xfrm>
                <a:prstGeom prst="rect">
                  <a:avLst/>
                </a:prstGeom>
                <a:noFill/>
                <a:ln w="9525">
                  <a:noFill/>
                  <a:miter lim="800000"/>
                  <a:headEnd/>
                  <a:tailEnd/>
                </a:ln>
              </p:spPr>
            </p:pic>
            <p:pic>
              <p:nvPicPr>
                <p:cNvPr id="61" name="Picture 32" descr="white_rainbow"/>
                <p:cNvPicPr>
                  <a:picLocks noChangeAspect="1" noChangeArrowheads="1"/>
                </p:cNvPicPr>
                <p:nvPr/>
              </p:nvPicPr>
              <p:blipFill>
                <a:blip r:embed="rId10" cstate="print"/>
                <a:srcRect/>
                <a:stretch>
                  <a:fillRect/>
                </a:stretch>
              </p:blipFill>
              <p:spPr bwMode="auto">
                <a:xfrm>
                  <a:off x="3516" y="1820"/>
                  <a:ext cx="346" cy="190"/>
                </a:xfrm>
                <a:prstGeom prst="rect">
                  <a:avLst/>
                </a:prstGeom>
                <a:noFill/>
                <a:ln w="9525">
                  <a:noFill/>
                  <a:miter lim="800000"/>
                  <a:headEnd/>
                  <a:tailEnd/>
                </a:ln>
              </p:spPr>
            </p:pic>
          </p:grpSp>
          <p:sp>
            <p:nvSpPr>
              <p:cNvPr id="59" name="TextBox 58"/>
              <p:cNvSpPr txBox="1"/>
              <p:nvPr/>
            </p:nvSpPr>
            <p:spPr>
              <a:xfrm>
                <a:off x="2086425" y="1747937"/>
                <a:ext cx="1190172" cy="244862"/>
              </a:xfrm>
              <a:prstGeom prst="rect">
                <a:avLst/>
              </a:prstGeom>
              <a:noFill/>
            </p:spPr>
            <p:txBody>
              <a:bodyPr>
                <a:spAutoFit/>
              </a:bodyPr>
              <a:lstStyle/>
              <a:p>
                <a:pPr algn="ctr" defTabSz="914354" fontAlgn="auto">
                  <a:spcBef>
                    <a:spcPts val="0"/>
                  </a:spcBef>
                  <a:spcAft>
                    <a:spcPts val="0"/>
                  </a:spcAft>
                  <a:defRPr/>
                </a:pPr>
                <a:r>
                  <a:rPr lang="en-US" sz="900" dirty="0">
                    <a:solidFill>
                      <a:srgbClr val="050595"/>
                    </a:solidFill>
                    <a:effectLst>
                      <a:glow rad="63500">
                        <a:srgbClr val="FFFFFF">
                          <a:alpha val="40000"/>
                        </a:srgbClr>
                      </a:glow>
                    </a:effectLst>
                    <a:latin typeface="Trebuchet MS" pitchFamily="34" charset="0"/>
                    <a:ea typeface="ＭＳ Ｐゴシック" charset="-128"/>
                  </a:rPr>
                  <a:t>Conception</a:t>
                </a:r>
              </a:p>
            </p:txBody>
          </p:sp>
        </p:grpSp>
        <p:grpSp>
          <p:nvGrpSpPr>
            <p:cNvPr id="21" name="Group 52"/>
            <p:cNvGrpSpPr/>
            <p:nvPr/>
          </p:nvGrpSpPr>
          <p:grpSpPr>
            <a:xfrm>
              <a:off x="2871273" y="3013075"/>
              <a:ext cx="1149344" cy="1481138"/>
              <a:chOff x="2997206" y="3013075"/>
              <a:chExt cx="1149344" cy="1481138"/>
            </a:xfrm>
          </p:grpSpPr>
          <p:pic>
            <p:nvPicPr>
              <p:cNvPr id="56" name="Picture 57" descr="Shape-1-copy-10"/>
              <p:cNvPicPr>
                <a:picLocks noChangeAspect="1" noChangeArrowheads="1"/>
              </p:cNvPicPr>
              <p:nvPr/>
            </p:nvPicPr>
            <p:blipFill>
              <a:blip r:embed="rId11" cstate="print"/>
              <a:srcRect/>
              <a:stretch>
                <a:fillRect/>
              </a:stretch>
            </p:blipFill>
            <p:spPr bwMode="auto">
              <a:xfrm>
                <a:off x="3198813" y="3013075"/>
                <a:ext cx="947737" cy="1481138"/>
              </a:xfrm>
              <a:prstGeom prst="rect">
                <a:avLst/>
              </a:prstGeom>
              <a:noFill/>
              <a:ln w="9525">
                <a:noFill/>
                <a:miter lim="800000"/>
                <a:headEnd/>
                <a:tailEnd/>
              </a:ln>
            </p:spPr>
          </p:pic>
          <p:sp>
            <p:nvSpPr>
              <p:cNvPr id="57" name="TextBox 56"/>
              <p:cNvSpPr txBox="1"/>
              <p:nvPr/>
            </p:nvSpPr>
            <p:spPr>
              <a:xfrm rot="16569312">
                <a:off x="2694581" y="3425821"/>
                <a:ext cx="1292094" cy="686844"/>
              </a:xfrm>
              <a:prstGeom prst="rect">
                <a:avLst/>
              </a:prstGeom>
              <a:noFill/>
            </p:spPr>
            <p:txBody>
              <a:bodyPr spcFirstLastPara="1" anchor="b">
                <a:prstTxWarp prst="textArchDown">
                  <a:avLst>
                    <a:gd name="adj" fmla="val 6"/>
                  </a:avLst>
                </a:prstTxWarp>
                <a:spAutoFit/>
              </a:bodyPr>
              <a:lstStyle/>
              <a:p>
                <a:pPr algn="ctr" defTabSz="914354" fontAlgn="auto">
                  <a:spcBef>
                    <a:spcPts val="0"/>
                  </a:spcBef>
                  <a:spcAft>
                    <a:spcPts val="0"/>
                  </a:spcAft>
                  <a:defRPr/>
                </a:pPr>
                <a:r>
                  <a:rPr lang="en-US" sz="1200" dirty="0">
                    <a:solidFill>
                      <a:srgbClr val="050595"/>
                    </a:solidFill>
                    <a:effectLst>
                      <a:glow rad="63500">
                        <a:srgbClr val="FFFFFF">
                          <a:alpha val="40000"/>
                        </a:srgbClr>
                      </a:glow>
                    </a:effectLst>
                    <a:latin typeface="Trebuchet MS" pitchFamily="34" charset="0"/>
                    <a:ea typeface="ＭＳ Ｐゴシック" charset="-128"/>
                  </a:rPr>
                  <a:t>Secure</a:t>
                </a:r>
              </a:p>
              <a:p>
                <a:pPr algn="ctr" defTabSz="914354" fontAlgn="auto">
                  <a:spcBef>
                    <a:spcPts val="0"/>
                  </a:spcBef>
                  <a:spcAft>
                    <a:spcPts val="0"/>
                  </a:spcAft>
                  <a:defRPr/>
                </a:pPr>
                <a:r>
                  <a:rPr lang="en-US" sz="1200" dirty="0">
                    <a:solidFill>
                      <a:srgbClr val="050595"/>
                    </a:solidFill>
                    <a:effectLst>
                      <a:glow rad="63500">
                        <a:srgbClr val="FFFFFF">
                          <a:alpha val="40000"/>
                        </a:srgbClr>
                      </a:glow>
                    </a:effectLst>
                    <a:latin typeface="Trebuchet MS" pitchFamily="34" charset="0"/>
                    <a:ea typeface="ＭＳ Ｐゴシック" charset="-128"/>
                  </a:rPr>
                  <a:t>Implementation</a:t>
                </a:r>
              </a:p>
            </p:txBody>
          </p:sp>
        </p:grpSp>
        <p:grpSp>
          <p:nvGrpSpPr>
            <p:cNvPr id="22" name="Group 51"/>
            <p:cNvGrpSpPr/>
            <p:nvPr/>
          </p:nvGrpSpPr>
          <p:grpSpPr>
            <a:xfrm>
              <a:off x="2141486" y="2257425"/>
              <a:ext cx="1726731" cy="1559576"/>
              <a:chOff x="2267419" y="2257425"/>
              <a:chExt cx="1726731" cy="1559576"/>
            </a:xfrm>
          </p:grpSpPr>
          <p:pic>
            <p:nvPicPr>
              <p:cNvPr id="54" name="Picture 17" descr="Shape-1-copy-9"/>
              <p:cNvPicPr>
                <a:picLocks noChangeAspect="1" noChangeArrowheads="1"/>
              </p:cNvPicPr>
              <p:nvPr/>
            </p:nvPicPr>
            <p:blipFill>
              <a:blip r:embed="rId12" cstate="print"/>
              <a:srcRect/>
              <a:stretch>
                <a:fillRect/>
              </a:stretch>
            </p:blipFill>
            <p:spPr bwMode="auto">
              <a:xfrm>
                <a:off x="2670175" y="2257425"/>
                <a:ext cx="1323975" cy="1179513"/>
              </a:xfrm>
              <a:prstGeom prst="rect">
                <a:avLst/>
              </a:prstGeom>
              <a:noFill/>
              <a:ln w="9525">
                <a:noFill/>
                <a:miter lim="800000"/>
                <a:headEnd/>
                <a:tailEnd/>
              </a:ln>
            </p:spPr>
          </p:pic>
          <p:sp>
            <p:nvSpPr>
              <p:cNvPr id="55" name="TextBox 54"/>
              <p:cNvSpPr txBox="1"/>
              <p:nvPr/>
            </p:nvSpPr>
            <p:spPr>
              <a:xfrm rot="2099994">
                <a:off x="2267419" y="2865431"/>
                <a:ext cx="1390185" cy="951570"/>
              </a:xfrm>
              <a:prstGeom prst="rect">
                <a:avLst/>
              </a:prstGeom>
              <a:noFill/>
            </p:spPr>
            <p:txBody>
              <a:bodyPr spcFirstLastPara="1">
                <a:prstTxWarp prst="textArchUp">
                  <a:avLst>
                    <a:gd name="adj" fmla="val 10983668"/>
                  </a:avLst>
                </a:prstTxWarp>
                <a:spAutoFit/>
              </a:bodyPr>
              <a:lstStyle/>
              <a:p>
                <a:pPr algn="ctr" defTabSz="914354" fontAlgn="auto">
                  <a:spcBef>
                    <a:spcPts val="0"/>
                  </a:spcBef>
                  <a:spcAft>
                    <a:spcPts val="0"/>
                  </a:spcAft>
                  <a:defRPr/>
                </a:pPr>
                <a:r>
                  <a:rPr lang="en-US" sz="1200" dirty="0">
                    <a:solidFill>
                      <a:srgbClr val="050595"/>
                    </a:solidFill>
                    <a:effectLst>
                      <a:glow rad="63500">
                        <a:srgbClr val="FFFFFF">
                          <a:alpha val="40000"/>
                        </a:srgbClr>
                      </a:glow>
                    </a:effectLst>
                    <a:latin typeface="Trebuchet MS" pitchFamily="34" charset="0"/>
                    <a:ea typeface="ＭＳ Ｐゴシック" charset="-128"/>
                  </a:rPr>
                  <a:t>Secure</a:t>
                </a:r>
              </a:p>
              <a:p>
                <a:pPr algn="ctr" defTabSz="914354" fontAlgn="auto">
                  <a:spcBef>
                    <a:spcPts val="0"/>
                  </a:spcBef>
                  <a:spcAft>
                    <a:spcPts val="0"/>
                  </a:spcAft>
                  <a:defRPr/>
                </a:pPr>
                <a:r>
                  <a:rPr lang="en-US" sz="1200" dirty="0">
                    <a:solidFill>
                      <a:srgbClr val="050595"/>
                    </a:solidFill>
                    <a:effectLst>
                      <a:glow rad="63500">
                        <a:srgbClr val="FFFFFF">
                          <a:alpha val="40000"/>
                        </a:srgbClr>
                      </a:glow>
                    </a:effectLst>
                    <a:latin typeface="Trebuchet MS" pitchFamily="34" charset="0"/>
                    <a:ea typeface="ＭＳ Ｐゴシック" charset="-128"/>
                  </a:rPr>
                  <a:t>Design</a:t>
                </a:r>
              </a:p>
            </p:txBody>
          </p:sp>
        </p:grpSp>
        <p:sp>
          <p:nvSpPr>
            <p:cNvPr id="23" name="TextBox 22"/>
            <p:cNvSpPr txBox="1"/>
            <p:nvPr/>
          </p:nvSpPr>
          <p:spPr>
            <a:xfrm rot="19143513">
              <a:off x="837414" y="2353278"/>
              <a:ext cx="1778000" cy="824205"/>
            </a:xfrm>
            <a:prstGeom prst="rect">
              <a:avLst/>
            </a:prstGeom>
            <a:noFill/>
          </p:spPr>
          <p:txBody>
            <a:bodyPr spcFirstLastPara="1">
              <a:prstTxWarp prst="textArchUp">
                <a:avLst/>
              </a:prstTxWarp>
              <a:spAutoFit/>
            </a:bodyPr>
            <a:lstStyle/>
            <a:p>
              <a:pPr algn="ctr" defTabSz="914354" fontAlgn="auto">
                <a:spcBef>
                  <a:spcPts val="0"/>
                </a:spcBef>
                <a:spcAft>
                  <a:spcPts val="0"/>
                </a:spcAft>
                <a:defRPr/>
              </a:pPr>
              <a:r>
                <a:rPr lang="en-US" sz="1400" dirty="0">
                  <a:solidFill>
                    <a:srgbClr val="000000"/>
                  </a:solidFill>
                  <a:latin typeface="Trebuchet MS" pitchFamily="34" charset="0"/>
                  <a:ea typeface="ＭＳ Ｐゴシック" charset="-128"/>
                </a:rPr>
                <a:t>Best Practices</a:t>
              </a:r>
              <a:br>
                <a:rPr lang="en-US" sz="1400" dirty="0">
                  <a:solidFill>
                    <a:srgbClr val="000000"/>
                  </a:solidFill>
                  <a:latin typeface="Trebuchet MS" pitchFamily="34" charset="0"/>
                  <a:ea typeface="ＭＳ Ｐゴシック" charset="-128"/>
                </a:rPr>
              </a:br>
              <a:r>
                <a:rPr lang="en-US" sz="1400" dirty="0">
                  <a:solidFill>
                    <a:srgbClr val="000000"/>
                  </a:solidFill>
                  <a:latin typeface="Trebuchet MS" pitchFamily="34" charset="0"/>
                  <a:ea typeface="ＭＳ Ｐゴシック" charset="-128"/>
                </a:rPr>
                <a:t>and Learning</a:t>
              </a:r>
            </a:p>
          </p:txBody>
        </p:sp>
        <p:sp>
          <p:nvSpPr>
            <p:cNvPr id="24" name="TextBox 23"/>
            <p:cNvSpPr txBox="1"/>
            <p:nvPr/>
          </p:nvSpPr>
          <p:spPr>
            <a:xfrm rot="2736950">
              <a:off x="2546385" y="2433106"/>
              <a:ext cx="1778000" cy="824205"/>
            </a:xfrm>
            <a:prstGeom prst="rect">
              <a:avLst/>
            </a:prstGeom>
            <a:noFill/>
            <a:ln w="9525">
              <a:noFill/>
              <a:miter lim="800000"/>
              <a:headEnd/>
              <a:tailEnd/>
            </a:ln>
          </p:spPr>
          <p:txBody>
            <a:bodyPr spcFirstLastPara="1">
              <a:prstTxWarp prst="textArchUp">
                <a:avLst/>
              </a:prstTxWarp>
              <a:spAutoFit/>
            </a:bodyPr>
            <a:lstStyle/>
            <a:p>
              <a:pPr algn="ctr" defTabSz="914354" fontAlgn="auto">
                <a:spcBef>
                  <a:spcPts val="0"/>
                </a:spcBef>
                <a:spcAft>
                  <a:spcPts val="0"/>
                </a:spcAft>
                <a:defRPr/>
              </a:pPr>
              <a:r>
                <a:rPr lang="en-US" sz="1400" dirty="0">
                  <a:solidFill>
                    <a:srgbClr val="000000"/>
                  </a:solidFill>
                  <a:latin typeface="Trebuchet MS" pitchFamily="34" charset="0"/>
                  <a:ea typeface="ＭＳ Ｐゴシック" charset="-128"/>
                </a:rPr>
                <a:t>Product</a:t>
              </a:r>
              <a:br>
                <a:rPr lang="en-US" sz="1400" dirty="0">
                  <a:solidFill>
                    <a:srgbClr val="000000"/>
                  </a:solidFill>
                  <a:latin typeface="Trebuchet MS" pitchFamily="34" charset="0"/>
                  <a:ea typeface="ＭＳ Ｐゴシック" charset="-128"/>
                </a:rPr>
              </a:br>
              <a:r>
                <a:rPr lang="en-US" sz="1400" dirty="0">
                  <a:solidFill>
                    <a:srgbClr val="000000"/>
                  </a:solidFill>
                  <a:latin typeface="Trebuchet MS" pitchFamily="34" charset="0"/>
                  <a:ea typeface="ＭＳ Ｐゴシック" charset="-128"/>
                </a:rPr>
                <a:t>Development</a:t>
              </a:r>
            </a:p>
          </p:txBody>
        </p:sp>
        <p:sp>
          <p:nvSpPr>
            <p:cNvPr id="25" name="TextBox 24"/>
            <p:cNvSpPr txBox="1"/>
            <p:nvPr/>
          </p:nvSpPr>
          <p:spPr>
            <a:xfrm rot="18754940">
              <a:off x="2530183" y="4153581"/>
              <a:ext cx="1901372" cy="968177"/>
            </a:xfrm>
            <a:prstGeom prst="rect">
              <a:avLst/>
            </a:prstGeom>
            <a:noFill/>
          </p:spPr>
          <p:txBody>
            <a:bodyPr spcFirstLastPara="1">
              <a:prstTxWarp prst="textArchDown">
                <a:avLst/>
              </a:prstTxWarp>
              <a:spAutoFit/>
            </a:bodyPr>
            <a:lstStyle/>
            <a:p>
              <a:pPr algn="ctr" defTabSz="914354" fontAlgn="auto">
                <a:spcBef>
                  <a:spcPts val="0"/>
                </a:spcBef>
                <a:spcAft>
                  <a:spcPts val="0"/>
                </a:spcAft>
                <a:defRPr/>
              </a:pPr>
              <a:r>
                <a:rPr lang="en-US" sz="1400" dirty="0">
                  <a:solidFill>
                    <a:srgbClr val="000000"/>
                  </a:solidFill>
                  <a:latin typeface="Trebuchet MS" pitchFamily="34" charset="0"/>
                  <a:ea typeface="ＭＳ Ｐゴシック" charset="-128"/>
                </a:rPr>
                <a:t>Internal Testing</a:t>
              </a:r>
            </a:p>
          </p:txBody>
        </p:sp>
        <p:sp>
          <p:nvSpPr>
            <p:cNvPr id="27" name="TextBox 26"/>
            <p:cNvSpPr txBox="1"/>
            <p:nvPr/>
          </p:nvSpPr>
          <p:spPr>
            <a:xfrm rot="2561528">
              <a:off x="679608" y="4204384"/>
              <a:ext cx="1901372" cy="968177"/>
            </a:xfrm>
            <a:prstGeom prst="rect">
              <a:avLst/>
            </a:prstGeom>
            <a:noFill/>
          </p:spPr>
          <p:txBody>
            <a:bodyPr spcFirstLastPara="1">
              <a:prstTxWarp prst="textArchDown">
                <a:avLst/>
              </a:prstTxWarp>
              <a:spAutoFit/>
            </a:bodyPr>
            <a:lstStyle/>
            <a:p>
              <a:pPr algn="ctr" defTabSz="914354" fontAlgn="auto">
                <a:spcBef>
                  <a:spcPts val="0"/>
                </a:spcBef>
                <a:spcAft>
                  <a:spcPts val="0"/>
                </a:spcAft>
                <a:defRPr/>
              </a:pPr>
              <a:r>
                <a:rPr lang="en-US" sz="1400" dirty="0">
                  <a:solidFill>
                    <a:srgbClr val="000000"/>
                  </a:solidFill>
                  <a:latin typeface="Trebuchet MS" pitchFamily="34" charset="0"/>
                  <a:ea typeface="ＭＳ Ｐゴシック" charset="-128"/>
                </a:rPr>
                <a:t>Beta Testing</a:t>
              </a:r>
            </a:p>
          </p:txBody>
        </p:sp>
        <p:grpSp>
          <p:nvGrpSpPr>
            <p:cNvPr id="28" name="Group 58"/>
            <p:cNvGrpSpPr/>
            <p:nvPr/>
          </p:nvGrpSpPr>
          <p:grpSpPr>
            <a:xfrm>
              <a:off x="1051992" y="2209800"/>
              <a:ext cx="1957735" cy="1664465"/>
              <a:chOff x="4606925" y="838200"/>
              <a:chExt cx="1957735" cy="1664465"/>
            </a:xfrm>
          </p:grpSpPr>
          <p:grpSp>
            <p:nvGrpSpPr>
              <p:cNvPr id="48" name="Group 57"/>
              <p:cNvGrpSpPr/>
              <p:nvPr/>
            </p:nvGrpSpPr>
            <p:grpSpPr>
              <a:xfrm>
                <a:off x="4606925" y="838200"/>
                <a:ext cx="1870075" cy="1531937"/>
                <a:chOff x="1176338" y="990600"/>
                <a:chExt cx="1870075" cy="1531937"/>
              </a:xfrm>
            </p:grpSpPr>
            <p:pic>
              <p:nvPicPr>
                <p:cNvPr id="50" name="Picture 35" descr="Shape-4"/>
                <p:cNvPicPr>
                  <a:picLocks noChangeAspect="1" noChangeArrowheads="1"/>
                </p:cNvPicPr>
                <p:nvPr/>
              </p:nvPicPr>
              <p:blipFill>
                <a:blip r:embed="rId13" cstate="print"/>
                <a:srcRect/>
                <a:stretch>
                  <a:fillRect/>
                </a:stretch>
              </p:blipFill>
              <p:spPr bwMode="auto">
                <a:xfrm>
                  <a:off x="1176338" y="990600"/>
                  <a:ext cx="1638300" cy="1531937"/>
                </a:xfrm>
                <a:prstGeom prst="rect">
                  <a:avLst/>
                </a:prstGeom>
                <a:noFill/>
                <a:ln w="9525">
                  <a:noFill/>
                  <a:miter lim="800000"/>
                  <a:headEnd/>
                  <a:tailEnd/>
                </a:ln>
              </p:spPr>
            </p:pic>
            <p:grpSp>
              <p:nvGrpSpPr>
                <p:cNvPr id="51" name="Group 56"/>
                <p:cNvGrpSpPr/>
                <p:nvPr/>
              </p:nvGrpSpPr>
              <p:grpSpPr>
                <a:xfrm>
                  <a:off x="1181100" y="1058862"/>
                  <a:ext cx="1865313" cy="1435100"/>
                  <a:chOff x="1181100" y="2266950"/>
                  <a:chExt cx="1865313" cy="1435100"/>
                </a:xfrm>
              </p:grpSpPr>
              <p:pic>
                <p:nvPicPr>
                  <p:cNvPr id="52" name="Picture 40" descr="Small-Swoosh-copy"/>
                  <p:cNvPicPr>
                    <a:picLocks noChangeAspect="1" noChangeArrowheads="1"/>
                  </p:cNvPicPr>
                  <p:nvPr/>
                </p:nvPicPr>
                <p:blipFill>
                  <a:blip r:embed="rId14" cstate="print"/>
                  <a:srcRect/>
                  <a:stretch>
                    <a:fillRect/>
                  </a:stretch>
                </p:blipFill>
                <p:spPr bwMode="auto">
                  <a:xfrm>
                    <a:off x="1181100" y="2266950"/>
                    <a:ext cx="1542413" cy="1435100"/>
                  </a:xfrm>
                  <a:prstGeom prst="rect">
                    <a:avLst/>
                  </a:prstGeom>
                  <a:noFill/>
                  <a:ln w="9525">
                    <a:noFill/>
                    <a:miter lim="800000"/>
                    <a:headEnd/>
                    <a:tailEnd/>
                  </a:ln>
                </p:spPr>
              </p:pic>
              <p:sp>
                <p:nvSpPr>
                  <p:cNvPr id="53" name="TextBox 52"/>
                  <p:cNvSpPr txBox="1"/>
                  <p:nvPr/>
                </p:nvSpPr>
                <p:spPr bwMode="auto">
                  <a:xfrm rot="19365343">
                    <a:off x="1269147" y="2550088"/>
                    <a:ext cx="1777266" cy="1048863"/>
                  </a:xfrm>
                  <a:prstGeom prst="rect">
                    <a:avLst/>
                  </a:prstGeom>
                  <a:noFill/>
                </p:spPr>
                <p:txBody>
                  <a:bodyPr spcFirstLastPara="1">
                    <a:prstTxWarp prst="textArchUp">
                      <a:avLst/>
                    </a:prstTxWarp>
                    <a:spAutoFit/>
                  </a:bodyPr>
                  <a:lstStyle/>
                  <a:p>
                    <a:pPr algn="ctr" defTabSz="914354" fontAlgn="auto">
                      <a:spcBef>
                        <a:spcPts val="0"/>
                      </a:spcBef>
                      <a:spcAft>
                        <a:spcPts val="0"/>
                      </a:spcAft>
                      <a:defRPr/>
                    </a:pPr>
                    <a:r>
                      <a:rPr lang="en-US" sz="1200" dirty="0">
                        <a:solidFill>
                          <a:srgbClr val="FFFFFF"/>
                        </a:solidFill>
                        <a:effectLst>
                          <a:outerShdw blurRad="38100" dist="38100" dir="2700000" algn="tl">
                            <a:srgbClr val="000000">
                              <a:alpha val="43137"/>
                            </a:srgbClr>
                          </a:outerShdw>
                        </a:effectLst>
                        <a:latin typeface="Trebuchet MS" pitchFamily="34" charset="0"/>
                        <a:ea typeface="ＭＳ Ｐゴシック" charset="-128"/>
                      </a:rPr>
                      <a:t>Incident Response</a:t>
                    </a:r>
                  </a:p>
                </p:txBody>
              </p:sp>
            </p:grpSp>
          </p:grpSp>
          <p:sp>
            <p:nvSpPr>
              <p:cNvPr id="49" name="TextBox 48"/>
              <p:cNvSpPr txBox="1"/>
              <p:nvPr/>
            </p:nvSpPr>
            <p:spPr>
              <a:xfrm rot="19157286">
                <a:off x="5174475" y="1551095"/>
                <a:ext cx="1390185" cy="951570"/>
              </a:xfrm>
              <a:prstGeom prst="rect">
                <a:avLst/>
              </a:prstGeom>
              <a:noFill/>
            </p:spPr>
            <p:txBody>
              <a:bodyPr spcFirstLastPara="1">
                <a:prstTxWarp prst="textArchUp">
                  <a:avLst>
                    <a:gd name="adj" fmla="val 10983668"/>
                  </a:avLst>
                </a:prstTxWarp>
                <a:spAutoFit/>
              </a:bodyPr>
              <a:lstStyle/>
              <a:p>
                <a:pPr algn="ctr" defTabSz="914354" fontAlgn="auto">
                  <a:spcBef>
                    <a:spcPts val="0"/>
                  </a:spcBef>
                  <a:spcAft>
                    <a:spcPts val="0"/>
                  </a:spcAft>
                  <a:defRPr/>
                </a:pPr>
                <a:r>
                  <a:rPr lang="en-US" sz="1200" dirty="0">
                    <a:solidFill>
                      <a:srgbClr val="050595"/>
                    </a:solidFill>
                    <a:effectLst>
                      <a:glow rad="63500">
                        <a:srgbClr val="FFFFFF">
                          <a:alpha val="40000"/>
                        </a:srgbClr>
                      </a:glow>
                    </a:effectLst>
                    <a:latin typeface="Trebuchet MS" pitchFamily="34" charset="0"/>
                    <a:ea typeface="ＭＳ Ｐゴシック" charset="-128"/>
                  </a:rPr>
                  <a:t>Microsoft Security</a:t>
                </a:r>
                <a:br>
                  <a:rPr lang="en-US" sz="1200" dirty="0">
                    <a:solidFill>
                      <a:srgbClr val="050595"/>
                    </a:solidFill>
                    <a:effectLst>
                      <a:glow rad="63500">
                        <a:srgbClr val="FFFFFF">
                          <a:alpha val="40000"/>
                        </a:srgbClr>
                      </a:glow>
                    </a:effectLst>
                    <a:latin typeface="Trebuchet MS" pitchFamily="34" charset="0"/>
                    <a:ea typeface="ＭＳ Ｐゴシック" charset="-128"/>
                  </a:rPr>
                </a:br>
                <a:r>
                  <a:rPr lang="en-US" sz="1200" dirty="0">
                    <a:solidFill>
                      <a:srgbClr val="050595"/>
                    </a:solidFill>
                    <a:effectLst>
                      <a:glow rad="63500">
                        <a:srgbClr val="FFFFFF">
                          <a:alpha val="40000"/>
                        </a:srgbClr>
                      </a:glow>
                    </a:effectLst>
                    <a:latin typeface="Trebuchet MS" pitchFamily="34" charset="0"/>
                    <a:ea typeface="ＭＳ Ｐゴシック" charset="-128"/>
                  </a:rPr>
                  <a:t>Response Center</a:t>
                </a:r>
              </a:p>
            </p:txBody>
          </p:sp>
        </p:grpSp>
        <p:grpSp>
          <p:nvGrpSpPr>
            <p:cNvPr id="29" name="Group 54"/>
            <p:cNvGrpSpPr/>
            <p:nvPr/>
          </p:nvGrpSpPr>
          <p:grpSpPr>
            <a:xfrm>
              <a:off x="983730" y="2866599"/>
              <a:ext cx="2212293" cy="2348339"/>
              <a:chOff x="1109663" y="2866599"/>
              <a:chExt cx="2212293" cy="2348339"/>
            </a:xfrm>
          </p:grpSpPr>
          <p:pic>
            <p:nvPicPr>
              <p:cNvPr id="46" name="Picture 50" descr="Shape-1-copy-16"/>
              <p:cNvPicPr>
                <a:picLocks noChangeAspect="1" noChangeArrowheads="1"/>
              </p:cNvPicPr>
              <p:nvPr/>
            </p:nvPicPr>
            <p:blipFill>
              <a:blip r:embed="rId15" cstate="print"/>
              <a:srcRect/>
              <a:stretch>
                <a:fillRect/>
              </a:stretch>
            </p:blipFill>
            <p:spPr bwMode="auto">
              <a:xfrm>
                <a:off x="1109663" y="3554413"/>
                <a:ext cx="1574800" cy="1660525"/>
              </a:xfrm>
              <a:prstGeom prst="rect">
                <a:avLst/>
              </a:prstGeom>
              <a:noFill/>
              <a:ln w="9525">
                <a:noFill/>
                <a:miter lim="800000"/>
                <a:headEnd/>
                <a:tailEnd/>
              </a:ln>
            </p:spPr>
          </p:pic>
          <p:sp>
            <p:nvSpPr>
              <p:cNvPr id="47" name="TextBox 46"/>
              <p:cNvSpPr txBox="1"/>
              <p:nvPr/>
            </p:nvSpPr>
            <p:spPr>
              <a:xfrm rot="2877890">
                <a:off x="1554242" y="3079047"/>
                <a:ext cx="1980161" cy="1555266"/>
              </a:xfrm>
              <a:prstGeom prst="rect">
                <a:avLst/>
              </a:prstGeom>
              <a:noFill/>
            </p:spPr>
            <p:txBody>
              <a:bodyPr spcFirstLastPara="1" anchor="b">
                <a:prstTxWarp prst="textArchDown">
                  <a:avLst>
                    <a:gd name="adj" fmla="val 21527900"/>
                  </a:avLst>
                </a:prstTxWarp>
                <a:spAutoFit/>
              </a:bodyPr>
              <a:lstStyle/>
              <a:p>
                <a:pPr algn="ctr" defTabSz="914354" fontAlgn="auto">
                  <a:spcBef>
                    <a:spcPts val="0"/>
                  </a:spcBef>
                  <a:spcAft>
                    <a:spcPts val="0"/>
                  </a:spcAft>
                  <a:defRPr/>
                </a:pPr>
                <a:r>
                  <a:rPr lang="en-US" sz="1200" dirty="0">
                    <a:solidFill>
                      <a:srgbClr val="050595"/>
                    </a:solidFill>
                    <a:effectLst>
                      <a:glow rad="63500">
                        <a:srgbClr val="FFFFFF">
                          <a:alpha val="40000"/>
                        </a:srgbClr>
                      </a:glow>
                    </a:effectLst>
                    <a:latin typeface="Trebuchet MS" pitchFamily="34" charset="0"/>
                    <a:ea typeface="ＭＳ Ｐゴシック" charset="-128"/>
                  </a:rPr>
                  <a:t>Final </a:t>
                </a:r>
              </a:p>
              <a:p>
                <a:pPr algn="ctr" defTabSz="914354" fontAlgn="auto">
                  <a:spcBef>
                    <a:spcPts val="0"/>
                  </a:spcBef>
                  <a:spcAft>
                    <a:spcPts val="0"/>
                  </a:spcAft>
                  <a:defRPr/>
                </a:pPr>
                <a:r>
                  <a:rPr lang="en-US" sz="1200" dirty="0">
                    <a:solidFill>
                      <a:srgbClr val="050595"/>
                    </a:solidFill>
                    <a:effectLst>
                      <a:glow rad="63500">
                        <a:srgbClr val="FFFFFF">
                          <a:alpha val="40000"/>
                        </a:srgbClr>
                      </a:glow>
                    </a:effectLst>
                    <a:latin typeface="Trebuchet MS" pitchFamily="34" charset="0"/>
                    <a:ea typeface="ＭＳ Ｐゴシック" charset="-128"/>
                  </a:rPr>
                  <a:t>Security Review</a:t>
                </a:r>
              </a:p>
            </p:txBody>
          </p:sp>
        </p:grpSp>
        <p:grpSp>
          <p:nvGrpSpPr>
            <p:cNvPr id="30" name="Group 53"/>
            <p:cNvGrpSpPr/>
            <p:nvPr/>
          </p:nvGrpSpPr>
          <p:grpSpPr>
            <a:xfrm>
              <a:off x="2269605" y="4117975"/>
              <a:ext cx="1498600" cy="958850"/>
              <a:chOff x="2395538" y="4117975"/>
              <a:chExt cx="1498600" cy="958850"/>
            </a:xfrm>
          </p:grpSpPr>
          <p:pic>
            <p:nvPicPr>
              <p:cNvPr id="44" name="Picture 57" descr="Shape-1-copy-10"/>
              <p:cNvPicPr>
                <a:picLocks noChangeAspect="1" noChangeArrowheads="1"/>
              </p:cNvPicPr>
              <p:nvPr/>
            </p:nvPicPr>
            <p:blipFill>
              <a:blip r:embed="rId16" cstate="print"/>
              <a:srcRect/>
              <a:stretch>
                <a:fillRect/>
              </a:stretch>
            </p:blipFill>
            <p:spPr bwMode="auto">
              <a:xfrm rot="3586249">
                <a:off x="2665413" y="3848100"/>
                <a:ext cx="958850" cy="1498600"/>
              </a:xfrm>
              <a:prstGeom prst="rect">
                <a:avLst/>
              </a:prstGeom>
              <a:noFill/>
              <a:ln w="9525">
                <a:noFill/>
                <a:miter lim="800000"/>
                <a:headEnd/>
                <a:tailEnd/>
              </a:ln>
            </p:spPr>
          </p:pic>
          <p:sp>
            <p:nvSpPr>
              <p:cNvPr id="45" name="TextBox 44"/>
              <p:cNvSpPr txBox="1"/>
              <p:nvPr/>
            </p:nvSpPr>
            <p:spPr>
              <a:xfrm rot="20223496">
                <a:off x="2411035" y="4279058"/>
                <a:ext cx="1190172" cy="474325"/>
              </a:xfrm>
              <a:prstGeom prst="rect">
                <a:avLst/>
              </a:prstGeom>
              <a:noFill/>
            </p:spPr>
            <p:txBody>
              <a:bodyPr spcFirstLastPara="1">
                <a:prstTxWarp prst="textArchDown">
                  <a:avLst>
                    <a:gd name="adj" fmla="val 280642"/>
                  </a:avLst>
                </a:prstTxWarp>
                <a:spAutoFit/>
              </a:bodyPr>
              <a:lstStyle/>
              <a:p>
                <a:pPr algn="ctr" defTabSz="914354" fontAlgn="auto">
                  <a:spcBef>
                    <a:spcPts val="0"/>
                  </a:spcBef>
                  <a:spcAft>
                    <a:spcPts val="0"/>
                  </a:spcAft>
                  <a:defRPr/>
                </a:pPr>
                <a:r>
                  <a:rPr lang="en-US" sz="1200" dirty="0">
                    <a:solidFill>
                      <a:srgbClr val="050595"/>
                    </a:solidFill>
                    <a:effectLst>
                      <a:glow rad="63500">
                        <a:srgbClr val="FFFFFF">
                          <a:alpha val="40000"/>
                        </a:srgbClr>
                      </a:glow>
                    </a:effectLst>
                    <a:latin typeface="Trebuchet MS" pitchFamily="34" charset="0"/>
                    <a:ea typeface="ＭＳ Ｐゴシック" charset="-128"/>
                  </a:rPr>
                  <a:t>Verification</a:t>
                </a:r>
              </a:p>
            </p:txBody>
          </p:sp>
        </p:grpSp>
        <p:grpSp>
          <p:nvGrpSpPr>
            <p:cNvPr id="31" name="Group 71"/>
            <p:cNvGrpSpPr>
              <a:grpSpLocks/>
            </p:cNvGrpSpPr>
            <p:nvPr/>
          </p:nvGrpSpPr>
          <p:grpSpPr bwMode="auto">
            <a:xfrm>
              <a:off x="318202" y="3263900"/>
              <a:ext cx="942975" cy="947738"/>
              <a:chOff x="384175" y="3217863"/>
              <a:chExt cx="942975" cy="947737"/>
            </a:xfrm>
          </p:grpSpPr>
          <p:pic>
            <p:nvPicPr>
              <p:cNvPr id="42" name="Picture 43" descr="glowball"/>
              <p:cNvPicPr>
                <a:picLocks noChangeAspect="1" noChangeArrowheads="1"/>
              </p:cNvPicPr>
              <p:nvPr/>
            </p:nvPicPr>
            <p:blipFill>
              <a:blip r:embed="rId17" cstate="print"/>
              <a:srcRect/>
              <a:stretch>
                <a:fillRect/>
              </a:stretch>
            </p:blipFill>
            <p:spPr bwMode="auto">
              <a:xfrm>
                <a:off x="384175" y="3217863"/>
                <a:ext cx="942975" cy="947737"/>
              </a:xfrm>
              <a:prstGeom prst="rect">
                <a:avLst/>
              </a:prstGeom>
              <a:noFill/>
              <a:ln w="9525">
                <a:noFill/>
                <a:miter lim="800000"/>
                <a:headEnd/>
                <a:tailEnd/>
              </a:ln>
            </p:spPr>
          </p:pic>
          <p:sp>
            <p:nvSpPr>
              <p:cNvPr id="43" name="TextBox 42"/>
              <p:cNvSpPr txBox="1"/>
              <p:nvPr/>
            </p:nvSpPr>
            <p:spPr>
              <a:xfrm>
                <a:off x="449408" y="3540452"/>
                <a:ext cx="783771" cy="293835"/>
              </a:xfrm>
              <a:prstGeom prst="rect">
                <a:avLst/>
              </a:prstGeom>
              <a:noFill/>
            </p:spPr>
            <p:txBody>
              <a:bodyPr>
                <a:spAutoFit/>
              </a:bodyPr>
              <a:lstStyle/>
              <a:p>
                <a:pPr algn="ctr" defTabSz="914354" fontAlgn="auto">
                  <a:spcBef>
                    <a:spcPts val="0"/>
                  </a:spcBef>
                  <a:spcAft>
                    <a:spcPts val="0"/>
                  </a:spcAft>
                  <a:defRPr/>
                </a:pPr>
                <a:r>
                  <a:rPr lang="en-US" sz="1200" dirty="0">
                    <a:solidFill>
                      <a:srgbClr val="050595"/>
                    </a:solidFill>
                    <a:effectLst>
                      <a:glow rad="63500">
                        <a:srgbClr val="FFFFFF">
                          <a:alpha val="40000"/>
                        </a:srgbClr>
                      </a:glow>
                    </a:effectLst>
                    <a:latin typeface="Trebuchet MS" pitchFamily="34" charset="0"/>
                    <a:ea typeface="ＭＳ Ｐゴシック" charset="-128"/>
                  </a:rPr>
                  <a:t>Release</a:t>
                </a:r>
              </a:p>
            </p:txBody>
          </p:sp>
        </p:grpSp>
        <p:grpSp>
          <p:nvGrpSpPr>
            <p:cNvPr id="32" name="Group 76"/>
            <p:cNvGrpSpPr>
              <a:grpSpLocks/>
            </p:cNvGrpSpPr>
            <p:nvPr/>
          </p:nvGrpSpPr>
          <p:grpSpPr bwMode="auto">
            <a:xfrm>
              <a:off x="4013581" y="3389871"/>
              <a:ext cx="661987" cy="663575"/>
              <a:chOff x="4145416" y="3359150"/>
              <a:chExt cx="661987" cy="663575"/>
            </a:xfrm>
          </p:grpSpPr>
          <p:grpSp>
            <p:nvGrpSpPr>
              <p:cNvPr id="38" name="Group 25"/>
              <p:cNvGrpSpPr>
                <a:grpSpLocks/>
              </p:cNvGrpSpPr>
              <p:nvPr/>
            </p:nvGrpSpPr>
            <p:grpSpPr bwMode="auto">
              <a:xfrm>
                <a:off x="4145416" y="3359150"/>
                <a:ext cx="661987" cy="663575"/>
                <a:chOff x="3405" y="1820"/>
                <a:chExt cx="568" cy="567"/>
              </a:xfrm>
            </p:grpSpPr>
            <p:pic>
              <p:nvPicPr>
                <p:cNvPr id="40" name="Picture 26" descr="Green-Ball"/>
                <p:cNvPicPr>
                  <a:picLocks noChangeAspect="1" noChangeArrowheads="1"/>
                </p:cNvPicPr>
                <p:nvPr/>
              </p:nvPicPr>
              <p:blipFill>
                <a:blip r:embed="rId18" cstate="print"/>
                <a:srcRect/>
                <a:stretch>
                  <a:fillRect/>
                </a:stretch>
              </p:blipFill>
              <p:spPr bwMode="auto">
                <a:xfrm>
                  <a:off x="3405" y="1820"/>
                  <a:ext cx="568" cy="567"/>
                </a:xfrm>
                <a:prstGeom prst="rect">
                  <a:avLst/>
                </a:prstGeom>
                <a:noFill/>
                <a:ln w="9525">
                  <a:noFill/>
                  <a:miter lim="800000"/>
                  <a:headEnd/>
                  <a:tailEnd/>
                </a:ln>
              </p:spPr>
            </p:pic>
            <p:pic>
              <p:nvPicPr>
                <p:cNvPr id="41" name="Picture 27" descr="white_rainbow"/>
                <p:cNvPicPr>
                  <a:picLocks noChangeAspect="1" noChangeArrowheads="1"/>
                </p:cNvPicPr>
                <p:nvPr/>
              </p:nvPicPr>
              <p:blipFill>
                <a:blip r:embed="rId10" cstate="print"/>
                <a:srcRect/>
                <a:stretch>
                  <a:fillRect/>
                </a:stretch>
              </p:blipFill>
              <p:spPr bwMode="auto">
                <a:xfrm>
                  <a:off x="3516" y="1820"/>
                  <a:ext cx="346" cy="190"/>
                </a:xfrm>
                <a:prstGeom prst="rect">
                  <a:avLst/>
                </a:prstGeom>
                <a:noFill/>
                <a:ln w="9525">
                  <a:noFill/>
                  <a:miter lim="800000"/>
                  <a:headEnd/>
                  <a:tailEnd/>
                </a:ln>
              </p:spPr>
            </p:pic>
          </p:grpSp>
          <p:sp>
            <p:nvSpPr>
              <p:cNvPr id="39" name="Down Arrow 38"/>
              <p:cNvSpPr/>
              <p:nvPr/>
            </p:nvSpPr>
            <p:spPr bwMode="auto">
              <a:xfrm>
                <a:off x="4243389" y="3530600"/>
                <a:ext cx="478971" cy="330200"/>
              </a:xfrm>
              <a:prstGeom prst="downArrow">
                <a:avLst/>
              </a:prstGeom>
              <a:solidFill>
                <a:srgbClr val="92D050"/>
              </a:solidFill>
              <a:ln w="12700" cap="flat" cmpd="sng" algn="ctr">
                <a:noFill/>
                <a:prstDash val="solid"/>
                <a:round/>
                <a:headEnd type="none" w="med" len="med"/>
                <a:tailEnd type="none" w="med" len="med"/>
              </a:ln>
              <a:effectLst>
                <a:innerShdw blurRad="114300">
                  <a:prstClr val="black"/>
                </a:innerShdw>
              </a:effectLst>
            </p:spPr>
            <p:txBody>
              <a:bodyPr wrap="none" anchor="ctr"/>
              <a:lstStyle/>
              <a:p>
                <a:pPr defTabSz="914354" fontAlgn="auto">
                  <a:spcBef>
                    <a:spcPts val="0"/>
                  </a:spcBef>
                  <a:spcAft>
                    <a:spcPts val="0"/>
                  </a:spcAft>
                  <a:defRPr/>
                </a:pPr>
                <a:endParaRPr lang="en-US" b="1" dirty="0">
                  <a:solidFill>
                    <a:srgbClr val="FFFFFF"/>
                  </a:solidFill>
                  <a:latin typeface="Trebuchet MS" pitchFamily="34" charset="0"/>
                  <a:ea typeface="ＭＳ Ｐゴシック" charset="-128"/>
                </a:endParaRPr>
              </a:p>
            </p:txBody>
          </p:sp>
        </p:grpSp>
        <p:grpSp>
          <p:nvGrpSpPr>
            <p:cNvPr id="33" name="Group 81"/>
            <p:cNvGrpSpPr>
              <a:grpSpLocks/>
            </p:cNvGrpSpPr>
            <p:nvPr/>
          </p:nvGrpSpPr>
          <p:grpSpPr bwMode="auto">
            <a:xfrm>
              <a:off x="2201342" y="5219518"/>
              <a:ext cx="663575" cy="661987"/>
              <a:chOff x="2327275" y="5150757"/>
              <a:chExt cx="663575" cy="661988"/>
            </a:xfrm>
          </p:grpSpPr>
          <p:grpSp>
            <p:nvGrpSpPr>
              <p:cNvPr id="34" name="Group 61"/>
              <p:cNvGrpSpPr>
                <a:grpSpLocks/>
              </p:cNvGrpSpPr>
              <p:nvPr/>
            </p:nvGrpSpPr>
            <p:grpSpPr bwMode="auto">
              <a:xfrm>
                <a:off x="2327275" y="5150757"/>
                <a:ext cx="663575" cy="661988"/>
                <a:chOff x="3405" y="1820"/>
                <a:chExt cx="568" cy="567"/>
              </a:xfrm>
            </p:grpSpPr>
            <p:pic>
              <p:nvPicPr>
                <p:cNvPr id="36" name="Picture 62" descr="Green-Ball"/>
                <p:cNvPicPr>
                  <a:picLocks noChangeAspect="1" noChangeArrowheads="1"/>
                </p:cNvPicPr>
                <p:nvPr/>
              </p:nvPicPr>
              <p:blipFill>
                <a:blip r:embed="rId19" cstate="print"/>
                <a:srcRect/>
                <a:stretch>
                  <a:fillRect/>
                </a:stretch>
              </p:blipFill>
              <p:spPr bwMode="auto">
                <a:xfrm>
                  <a:off x="3405" y="1820"/>
                  <a:ext cx="568" cy="567"/>
                </a:xfrm>
                <a:prstGeom prst="rect">
                  <a:avLst/>
                </a:prstGeom>
                <a:noFill/>
                <a:ln w="9525">
                  <a:noFill/>
                  <a:miter lim="800000"/>
                  <a:headEnd/>
                  <a:tailEnd/>
                </a:ln>
              </p:spPr>
            </p:pic>
            <p:pic>
              <p:nvPicPr>
                <p:cNvPr id="37" name="Picture 63" descr="white_rainbow"/>
                <p:cNvPicPr>
                  <a:picLocks noChangeAspect="1" noChangeArrowheads="1"/>
                </p:cNvPicPr>
                <p:nvPr/>
              </p:nvPicPr>
              <p:blipFill>
                <a:blip r:embed="rId10" cstate="print"/>
                <a:srcRect/>
                <a:stretch>
                  <a:fillRect/>
                </a:stretch>
              </p:blipFill>
              <p:spPr bwMode="auto">
                <a:xfrm>
                  <a:off x="3516" y="1820"/>
                  <a:ext cx="346" cy="190"/>
                </a:xfrm>
                <a:prstGeom prst="rect">
                  <a:avLst/>
                </a:prstGeom>
                <a:noFill/>
                <a:ln w="9525">
                  <a:noFill/>
                  <a:miter lim="800000"/>
                  <a:headEnd/>
                  <a:tailEnd/>
                </a:ln>
              </p:spPr>
            </p:pic>
          </p:grpSp>
          <p:sp>
            <p:nvSpPr>
              <p:cNvPr id="35" name="Down Arrow 34"/>
              <p:cNvSpPr/>
              <p:nvPr/>
            </p:nvSpPr>
            <p:spPr bwMode="auto">
              <a:xfrm rot="5400000">
                <a:off x="2414590" y="5323114"/>
                <a:ext cx="478971" cy="330200"/>
              </a:xfrm>
              <a:prstGeom prst="downArrow">
                <a:avLst/>
              </a:prstGeom>
              <a:solidFill>
                <a:srgbClr val="92D050"/>
              </a:solidFill>
              <a:ln w="12700" cap="flat" cmpd="sng" algn="ctr">
                <a:noFill/>
                <a:prstDash val="solid"/>
                <a:round/>
                <a:headEnd type="none" w="med" len="med"/>
                <a:tailEnd type="none" w="med" len="med"/>
              </a:ln>
              <a:effectLst>
                <a:innerShdw blurRad="114300">
                  <a:prstClr val="black"/>
                </a:innerShdw>
              </a:effectLst>
            </p:spPr>
            <p:txBody>
              <a:bodyPr wrap="none" anchor="ctr"/>
              <a:lstStyle/>
              <a:p>
                <a:pPr defTabSz="914354" fontAlgn="auto">
                  <a:spcBef>
                    <a:spcPts val="0"/>
                  </a:spcBef>
                  <a:spcAft>
                    <a:spcPts val="0"/>
                  </a:spcAft>
                  <a:defRPr/>
                </a:pPr>
                <a:endParaRPr lang="en-US" b="1" dirty="0">
                  <a:solidFill>
                    <a:srgbClr val="FFFFFF"/>
                  </a:solidFill>
                  <a:latin typeface="Trebuchet MS" pitchFamily="34" charset="0"/>
                  <a:ea typeface="ＭＳ Ｐゴシック" charset="-128"/>
                </a:endParaRPr>
              </a:p>
            </p:txBody>
          </p:sp>
        </p:grpSp>
      </p:grpSp>
    </p:spTree>
    <p:extLst>
      <p:ext uri="{BB962C8B-B14F-4D97-AF65-F5344CB8AC3E}">
        <p14:creationId xmlns:p14="http://schemas.microsoft.com/office/powerpoint/2010/main" val="36193137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3200" dirty="0" smtClean="0"/>
              <a:t>Рекомендуемая архитектура приложений</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29781" y="803595"/>
            <a:ext cx="7986006"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ru-RU" sz="2000" dirty="0" smtClean="0">
                <a:solidFill>
                  <a:srgbClr val="00B0F0"/>
                </a:solidFill>
                <a:latin typeface="Segoe UI Semibold"/>
              </a:rPr>
              <a:t>Диаграмма </a:t>
            </a:r>
            <a:r>
              <a:rPr lang="ru-RU" sz="2000" dirty="0">
                <a:solidFill>
                  <a:srgbClr val="00B0F0"/>
                </a:solidFill>
                <a:latin typeface="Segoe UI Semibold"/>
              </a:rPr>
              <a:t>потоков данных в модели </a:t>
            </a:r>
            <a:r>
              <a:rPr lang="en-US" sz="2000" dirty="0" smtClean="0">
                <a:solidFill>
                  <a:srgbClr val="00B0F0"/>
                </a:solidFill>
                <a:latin typeface="Segoe UI Semibold"/>
              </a:rPr>
              <a:t>Gatekeeper</a:t>
            </a:r>
            <a:endParaRPr lang="en-US" sz="2000" dirty="0">
              <a:solidFill>
                <a:srgbClr val="00B0F0"/>
              </a:solidFill>
              <a:latin typeface="Segoe UI Semibold"/>
            </a:endParaRPr>
          </a:p>
        </p:txBody>
      </p:sp>
      <p:pic>
        <p:nvPicPr>
          <p:cNvPr id="64" name="Picture 63"/>
          <p:cNvPicPr/>
          <p:nvPr/>
        </p:nvPicPr>
        <p:blipFill>
          <a:blip r:embed="rId4">
            <a:extLst>
              <a:ext uri="{28A0092B-C50C-407E-A947-70E740481C1C}">
                <a14:useLocalDpi xmlns:a14="http://schemas.microsoft.com/office/drawing/2010/main" val="0"/>
              </a:ext>
            </a:extLst>
          </a:blip>
          <a:srcRect/>
          <a:stretch>
            <a:fillRect/>
          </a:stretch>
        </p:blipFill>
        <p:spPr bwMode="auto">
          <a:xfrm>
            <a:off x="136104" y="1063868"/>
            <a:ext cx="8964488" cy="3008759"/>
          </a:xfrm>
          <a:prstGeom prst="rect">
            <a:avLst/>
          </a:prstGeom>
          <a:noFill/>
          <a:ln>
            <a:noFill/>
          </a:ln>
        </p:spPr>
      </p:pic>
      <p:sp>
        <p:nvSpPr>
          <p:cNvPr id="65" name="TextBox 64"/>
          <p:cNvSpPr txBox="1"/>
          <p:nvPr/>
        </p:nvSpPr>
        <p:spPr>
          <a:xfrm>
            <a:off x="136104" y="4149080"/>
            <a:ext cx="8756376" cy="2416046"/>
          </a:xfrm>
          <a:prstGeom prst="rect">
            <a:avLst/>
          </a:prstGeom>
          <a:noFill/>
        </p:spPr>
        <p:txBody>
          <a:bodyPr wrap="square" rtlCol="0">
            <a:spAutoFit/>
          </a:bodyPr>
          <a:lstStyle/>
          <a:p>
            <a:pPr marL="281006" indent="-342900">
              <a:lnSpc>
                <a:spcPct val="90000"/>
              </a:lnSpc>
              <a:spcBef>
                <a:spcPct val="20000"/>
              </a:spcBef>
              <a:spcAft>
                <a:spcPts val="600"/>
              </a:spcAft>
              <a:buSzPct val="90000"/>
              <a:buFont typeface="Arial" pitchFamily="34" charset="0"/>
              <a:buChar char="•"/>
            </a:pPr>
            <a:r>
              <a:rPr lang="ru-RU" sz="2000" dirty="0" smtClean="0">
                <a:gradFill>
                  <a:gsLst>
                    <a:gs pos="0">
                      <a:schemeClr val="tx1"/>
                    </a:gs>
                    <a:gs pos="86000">
                      <a:schemeClr val="tx1"/>
                    </a:gs>
                  </a:gsLst>
                  <a:lin ang="5400000" scaled="0"/>
                </a:gradFill>
              </a:rPr>
              <a:t>Изолированная </a:t>
            </a:r>
            <a:r>
              <a:rPr lang="en-US" sz="2000" dirty="0" smtClean="0">
                <a:gradFill>
                  <a:gsLst>
                    <a:gs pos="0">
                      <a:schemeClr val="tx1"/>
                    </a:gs>
                    <a:gs pos="86000">
                      <a:schemeClr val="tx1"/>
                    </a:gs>
                  </a:gsLst>
                  <a:lin ang="5400000" scaled="0"/>
                </a:gradFill>
              </a:rPr>
              <a:t>web</a:t>
            </a:r>
            <a:r>
              <a:rPr lang="ru-RU" sz="2000" dirty="0" smtClean="0">
                <a:gradFill>
                  <a:gsLst>
                    <a:gs pos="0">
                      <a:schemeClr val="tx1"/>
                    </a:gs>
                    <a:gs pos="86000">
                      <a:schemeClr val="tx1"/>
                    </a:gs>
                  </a:gsLst>
                  <a:lin ang="5400000" scaled="0"/>
                </a:gradFill>
              </a:rPr>
              <a:t>-роль и разделение полномочий ролей для максимального использования модели </a:t>
            </a:r>
            <a:r>
              <a:rPr lang="en-US" sz="2000" dirty="0" smtClean="0">
                <a:gradFill>
                  <a:gsLst>
                    <a:gs pos="0">
                      <a:schemeClr val="tx1"/>
                    </a:gs>
                    <a:gs pos="86000">
                      <a:schemeClr val="tx1"/>
                    </a:gs>
                  </a:gsLst>
                  <a:lin ang="5400000" scaled="0"/>
                </a:gradFill>
              </a:rPr>
              <a:t>Windows </a:t>
            </a:r>
            <a:r>
              <a:rPr lang="en-US" sz="2000" dirty="0">
                <a:gradFill>
                  <a:gsLst>
                    <a:gs pos="0">
                      <a:schemeClr val="tx1"/>
                    </a:gs>
                    <a:gs pos="86000">
                      <a:schemeClr val="tx1"/>
                    </a:gs>
                  </a:gsLst>
                  <a:lin ang="5400000" scaled="0"/>
                </a:gradFill>
              </a:rPr>
              <a:t>Azure Partial Trust</a:t>
            </a:r>
          </a:p>
          <a:p>
            <a:pPr marL="281006" indent="-342900">
              <a:lnSpc>
                <a:spcPct val="90000"/>
              </a:lnSpc>
              <a:spcBef>
                <a:spcPct val="20000"/>
              </a:spcBef>
              <a:spcAft>
                <a:spcPts val="600"/>
              </a:spcAft>
              <a:buSzPct val="90000"/>
              <a:buFont typeface="Arial" pitchFamily="34" charset="0"/>
              <a:buChar char="•"/>
            </a:pPr>
            <a:r>
              <a:rPr lang="ru-RU" sz="2000" dirty="0" smtClean="0">
                <a:gradFill>
                  <a:gsLst>
                    <a:gs pos="0">
                      <a:schemeClr val="tx1"/>
                    </a:gs>
                    <a:gs pos="86000">
                      <a:schemeClr val="tx1"/>
                    </a:gs>
                  </a:gsLst>
                  <a:lin ang="5400000" scaled="0"/>
                </a:gradFill>
              </a:rPr>
              <a:t>Модель </a:t>
            </a:r>
            <a:r>
              <a:rPr lang="en-US" sz="2000" dirty="0" smtClean="0">
                <a:gradFill>
                  <a:gsLst>
                    <a:gs pos="0">
                      <a:schemeClr val="tx1"/>
                    </a:gs>
                    <a:gs pos="86000">
                      <a:schemeClr val="tx1"/>
                    </a:gs>
                  </a:gsLst>
                  <a:lin ang="5400000" scaled="0"/>
                </a:gradFill>
              </a:rPr>
              <a:t>Gatekeeper </a:t>
            </a:r>
            <a:r>
              <a:rPr lang="ru-RU" sz="2000" dirty="0" smtClean="0">
                <a:gradFill>
                  <a:gsLst>
                    <a:gs pos="0">
                      <a:schemeClr val="tx1"/>
                    </a:gs>
                    <a:gs pos="86000">
                      <a:schemeClr val="tx1"/>
                    </a:gs>
                  </a:gsLst>
                  <a:lin ang="5400000" scaled="0"/>
                </a:gradFill>
              </a:rPr>
              <a:t>для разделения полномочий ролей и изолирования привилегированного доступа</a:t>
            </a:r>
            <a:endParaRPr lang="en-US" sz="2000" dirty="0">
              <a:gradFill>
                <a:gsLst>
                  <a:gs pos="0">
                    <a:schemeClr val="tx1"/>
                  </a:gs>
                  <a:gs pos="86000">
                    <a:schemeClr val="tx1"/>
                  </a:gs>
                </a:gsLst>
                <a:lin ang="5400000" scaled="0"/>
              </a:gradFill>
            </a:endParaRPr>
          </a:p>
          <a:p>
            <a:pPr marL="281006" indent="-342900">
              <a:lnSpc>
                <a:spcPct val="90000"/>
              </a:lnSpc>
              <a:spcBef>
                <a:spcPct val="20000"/>
              </a:spcBef>
              <a:spcAft>
                <a:spcPts val="600"/>
              </a:spcAft>
              <a:buSzPct val="90000"/>
              <a:buFont typeface="Arial" pitchFamily="34" charset="0"/>
              <a:buChar char="•"/>
            </a:pPr>
            <a:r>
              <a:rPr lang="ru-RU" sz="2000" dirty="0" smtClean="0">
                <a:gradFill>
                  <a:gsLst>
                    <a:gs pos="0">
                      <a:schemeClr val="tx1"/>
                    </a:gs>
                    <a:gs pos="86000">
                      <a:schemeClr val="tx1"/>
                    </a:gs>
                  </a:gsLst>
                  <a:lin ang="5400000" scaled="0"/>
                </a:gradFill>
              </a:rPr>
              <a:t>Использование нескольких ключей доступа для ограничения доступа к данным (если используется другая архитектурная модель)</a:t>
            </a:r>
            <a:endParaRPr lang="en-US" sz="2000" dirty="0">
              <a:gradFill>
                <a:gsLst>
                  <a:gs pos="0">
                    <a:schemeClr val="tx1"/>
                  </a:gs>
                  <a:gs pos="86000">
                    <a:schemeClr val="tx1"/>
                  </a:gs>
                </a:gsLst>
                <a:lin ang="5400000" scaled="0"/>
              </a:gradFill>
            </a:endParaRPr>
          </a:p>
          <a:p>
            <a:pPr marL="347663" indent="-347663">
              <a:spcAft>
                <a:spcPts val="600"/>
              </a:spcAft>
              <a:buSzPct val="80000"/>
              <a:buBlip>
                <a:blip r:embed="rId5"/>
              </a:buBlip>
            </a:pPr>
            <a:endParaRPr lang="en-US" dirty="0">
              <a:gradFill>
                <a:gsLst>
                  <a:gs pos="0">
                    <a:schemeClr val="bg1"/>
                  </a:gs>
                  <a:gs pos="86000">
                    <a:schemeClr val="bg1"/>
                  </a:gs>
                </a:gsLst>
                <a:lin ang="5400000" scaled="0"/>
              </a:gradFill>
            </a:endParaRPr>
          </a:p>
        </p:txBody>
      </p:sp>
    </p:spTree>
    <p:extLst>
      <p:ext uri="{BB962C8B-B14F-4D97-AF65-F5344CB8AC3E}">
        <p14:creationId xmlns:p14="http://schemas.microsoft.com/office/powerpoint/2010/main" val="664882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3200" dirty="0"/>
              <a:t>Модель аутентификации на основе «заявок»</a:t>
            </a:r>
            <a:endParaRPr lang="en-US" sz="3200" spc="-150" dirty="0">
              <a:ln w="3175">
                <a:noFill/>
              </a:ln>
              <a:solidFill>
                <a:srgbClr val="03C2F1"/>
              </a:solidFill>
              <a:cs typeface="Arial" charset="0"/>
            </a:endParaRPr>
          </a:p>
        </p:txBody>
      </p:sp>
      <p:sp>
        <p:nvSpPr>
          <p:cNvPr id="65" name="TextBox 64"/>
          <p:cNvSpPr txBox="1"/>
          <p:nvPr/>
        </p:nvSpPr>
        <p:spPr>
          <a:xfrm>
            <a:off x="251520" y="1196752"/>
            <a:ext cx="8756376" cy="984885"/>
          </a:xfrm>
          <a:prstGeom prst="rect">
            <a:avLst/>
          </a:prstGeom>
          <a:noFill/>
        </p:spPr>
        <p:txBody>
          <a:bodyPr wrap="square" rtlCol="0">
            <a:spAutoFit/>
          </a:bodyPr>
          <a:lstStyle/>
          <a:p>
            <a:pPr marL="460375" indent="-460375">
              <a:lnSpc>
                <a:spcPct val="90000"/>
              </a:lnSpc>
              <a:spcBef>
                <a:spcPct val="20000"/>
              </a:spcBef>
              <a:buSzPct val="90000"/>
              <a:buFont typeface="Arial" pitchFamily="34" charset="0"/>
              <a:buChar char="•"/>
            </a:pPr>
            <a:r>
              <a:rPr lang="ru-RU" sz="2000" dirty="0">
                <a:gradFill>
                  <a:gsLst>
                    <a:gs pos="0">
                      <a:schemeClr val="tx1"/>
                    </a:gs>
                    <a:gs pos="86000">
                      <a:schemeClr val="tx1"/>
                    </a:gs>
                  </a:gsLst>
                  <a:lin ang="5400000" scaled="0"/>
                </a:gradFill>
              </a:rPr>
              <a:t>Уровень абстракции управления</a:t>
            </a:r>
            <a:r>
              <a:rPr lang="en-US" sz="2000" dirty="0">
                <a:gradFill>
                  <a:gsLst>
                    <a:gs pos="0">
                      <a:schemeClr val="tx1"/>
                    </a:gs>
                    <a:gs pos="86000">
                      <a:schemeClr val="tx1"/>
                    </a:gs>
                  </a:gsLst>
                  <a:lin ang="5400000" scaled="0"/>
                </a:gradFill>
              </a:rPr>
              <a:t> </a:t>
            </a:r>
            <a:r>
              <a:rPr lang="ru-RU" sz="2000" dirty="0">
                <a:gradFill>
                  <a:gsLst>
                    <a:gs pos="0">
                      <a:schemeClr val="tx1"/>
                    </a:gs>
                    <a:gs pos="86000">
                      <a:schemeClr val="tx1"/>
                    </a:gs>
                  </a:gsLst>
                  <a:lin ang="5400000" scaled="0"/>
                </a:gradFill>
              </a:rPr>
              <a:t>идентификационными данными</a:t>
            </a:r>
            <a:endParaRPr lang="en-US" sz="2000" dirty="0">
              <a:gradFill>
                <a:gsLst>
                  <a:gs pos="0">
                    <a:schemeClr val="tx1"/>
                  </a:gs>
                  <a:gs pos="86000">
                    <a:schemeClr val="tx1"/>
                  </a:gs>
                </a:gsLst>
                <a:lin ang="5400000" scaled="0"/>
              </a:gradFill>
            </a:endParaRPr>
          </a:p>
          <a:p>
            <a:pPr marL="460375" indent="-460375">
              <a:lnSpc>
                <a:spcPct val="90000"/>
              </a:lnSpc>
              <a:spcBef>
                <a:spcPct val="20000"/>
              </a:spcBef>
              <a:buSzPct val="90000"/>
              <a:buFont typeface="Arial" pitchFamily="34" charset="0"/>
              <a:buChar char="•"/>
            </a:pPr>
            <a:r>
              <a:rPr lang="ru-RU" sz="2000" dirty="0">
                <a:gradFill>
                  <a:gsLst>
                    <a:gs pos="0">
                      <a:schemeClr val="tx1"/>
                    </a:gs>
                    <a:gs pos="86000">
                      <a:schemeClr val="tx1"/>
                    </a:gs>
                  </a:gsLst>
                  <a:lin ang="5400000" scaled="0"/>
                </a:gradFill>
              </a:rPr>
              <a:t>Основанный на международных стандартах набор технологий</a:t>
            </a:r>
            <a:endParaRPr lang="en-US" sz="2000" dirty="0">
              <a:gradFill>
                <a:gsLst>
                  <a:gs pos="0">
                    <a:schemeClr val="tx1"/>
                  </a:gs>
                  <a:gs pos="86000">
                    <a:schemeClr val="tx1"/>
                  </a:gs>
                </a:gsLst>
                <a:lin ang="5400000" scaled="0"/>
              </a:gradFill>
            </a:endParaRPr>
          </a:p>
          <a:p>
            <a:pPr marL="347663" indent="-347663">
              <a:spcAft>
                <a:spcPts val="600"/>
              </a:spcAft>
              <a:buSzPct val="80000"/>
              <a:buFontTx/>
              <a:buBlip>
                <a:blip r:embed="rId3"/>
              </a:buBlip>
            </a:pPr>
            <a:endParaRPr lang="en-US" dirty="0">
              <a:gradFill>
                <a:gsLst>
                  <a:gs pos="0">
                    <a:prstClr val="white"/>
                  </a:gs>
                  <a:gs pos="86000">
                    <a:prstClr val="white"/>
                  </a:gs>
                </a:gsLst>
                <a:lin ang="5400000" scaled="0"/>
              </a:gradFill>
            </a:endParaRPr>
          </a:p>
        </p:txBody>
      </p:sp>
      <p:sp>
        <p:nvSpPr>
          <p:cNvPr id="7" name="Rounded Rectangle 6"/>
          <p:cNvSpPr/>
          <p:nvPr/>
        </p:nvSpPr>
        <p:spPr bwMode="auto">
          <a:xfrm>
            <a:off x="3613009" y="3024782"/>
            <a:ext cx="1562247" cy="1521614"/>
          </a:xfrm>
          <a:prstGeom prst="roundRect">
            <a:avLst>
              <a:gd name="adj" fmla="val 9033"/>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9" tIns="45714" rIns="91429" bIns="45714" numCol="1" rtlCol="0" anchor="ctr" anchorCtr="0" compatLnSpc="1">
            <a:prstTxWarp prst="textNoShape">
              <a:avLst/>
            </a:prstTxWarp>
          </a:bodyPr>
          <a:lstStyle/>
          <a:p>
            <a:pPr algn="ctr" defTabSz="914029"/>
            <a:endParaRPr lang="en-US"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8" name="Rounded Rectangle 7"/>
          <p:cNvSpPr/>
          <p:nvPr/>
        </p:nvSpPr>
        <p:spPr bwMode="auto">
          <a:xfrm>
            <a:off x="385573" y="3007644"/>
            <a:ext cx="1452337" cy="1470151"/>
          </a:xfrm>
          <a:prstGeom prst="roundRect">
            <a:avLst>
              <a:gd name="adj" fmla="val 9033"/>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9" tIns="45714" rIns="91429" bIns="45714" numCol="1" rtlCol="0" anchor="ctr" anchorCtr="0" compatLnSpc="1">
            <a:prstTxWarp prst="textNoShape">
              <a:avLst/>
            </a:prstTxWarp>
          </a:bodyPr>
          <a:lstStyle/>
          <a:p>
            <a:pPr algn="ctr" defTabSz="914029"/>
            <a:endParaRPr lang="en-US"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1" name="Text Box 8"/>
          <p:cNvSpPr txBox="1">
            <a:spLocks noChangeArrowheads="1"/>
          </p:cNvSpPr>
          <p:nvPr/>
        </p:nvSpPr>
        <p:spPr bwMode="auto">
          <a:xfrm>
            <a:off x="3577816" y="4053643"/>
            <a:ext cx="1607961" cy="430879"/>
          </a:xfrm>
          <a:prstGeom prst="rect">
            <a:avLst/>
          </a:prstGeom>
          <a:noFill/>
          <a:ln w="9525">
            <a:noFill/>
            <a:miter lim="800000"/>
            <a:headEnd/>
            <a:tailEnd/>
          </a:ln>
          <a:effectLst/>
        </p:spPr>
        <p:txBody>
          <a:bodyPr wrap="square" lIns="76191" tIns="38096" rIns="76191" bIns="38096" anchor="ctr" anchorCtr="1">
            <a:spAutoFit/>
          </a:bodyPr>
          <a:lstStyle/>
          <a:p>
            <a:pPr algn="ctr" eaLnBrk="0" hangingPunct="0"/>
            <a:r>
              <a:rPr lang="ru-RU" sz="2300" dirty="0" smtClean="0">
                <a:solidFill>
                  <a:schemeClr val="bg1"/>
                </a:solidFill>
                <a:effectLst>
                  <a:outerShdw blurRad="38100" dist="38100" dir="2700000" algn="tl">
                    <a:srgbClr val="000000"/>
                  </a:outerShdw>
                </a:effectLst>
                <a:latin typeface="Calibri" pitchFamily="34" charset="0"/>
              </a:rPr>
              <a:t>Клиент</a:t>
            </a:r>
            <a:endParaRPr lang="en-US" sz="2300" i="1" dirty="0">
              <a:solidFill>
                <a:schemeClr val="bg1"/>
              </a:solidFill>
              <a:effectLst>
                <a:outerShdw blurRad="38100" dist="38100" dir="2700000" algn="tl">
                  <a:srgbClr val="000000"/>
                </a:outerShdw>
              </a:effectLst>
              <a:latin typeface="Calibri" pitchFamily="34" charset="0"/>
            </a:endParaRPr>
          </a:p>
        </p:txBody>
      </p:sp>
      <p:sp>
        <p:nvSpPr>
          <p:cNvPr id="12" name="Text Box 10"/>
          <p:cNvSpPr txBox="1">
            <a:spLocks noChangeArrowheads="1"/>
          </p:cNvSpPr>
          <p:nvPr/>
        </p:nvSpPr>
        <p:spPr bwMode="auto">
          <a:xfrm>
            <a:off x="3613009" y="4842554"/>
            <a:ext cx="4113662" cy="630934"/>
          </a:xfrm>
          <a:prstGeom prst="rect">
            <a:avLst/>
          </a:prstGeom>
          <a:noFill/>
          <a:ln w="9525">
            <a:noFill/>
            <a:miter lim="800000"/>
            <a:headEnd/>
            <a:tailEnd/>
          </a:ln>
          <a:effectLst/>
        </p:spPr>
        <p:txBody>
          <a:bodyPr wrap="square" lIns="76191" tIns="38096" rIns="76191" bIns="38096">
            <a:spAutoFit/>
          </a:bodyPr>
          <a:lstStyle/>
          <a:p>
            <a:pPr marL="287040" indent="-287040"/>
            <a:r>
              <a:rPr lang="en-US" b="1" dirty="0">
                <a:latin typeface="Calibri" pitchFamily="34" charset="0"/>
              </a:rPr>
              <a:t>3.	</a:t>
            </a:r>
            <a:r>
              <a:rPr lang="ru-RU" b="1" dirty="0" smtClean="0">
                <a:latin typeface="Calibri" pitchFamily="34" charset="0"/>
              </a:rPr>
              <a:t>Использование токена </a:t>
            </a:r>
            <a:r>
              <a:rPr lang="en-US" b="1" dirty="0" smtClean="0">
                <a:latin typeface="Calibri" pitchFamily="34" charset="0"/>
              </a:rPr>
              <a:t>(</a:t>
            </a:r>
            <a:r>
              <a:rPr lang="en-US" b="1" dirty="0">
                <a:latin typeface="Calibri" pitchFamily="34" charset="0"/>
              </a:rPr>
              <a:t>WS-Security)</a:t>
            </a:r>
          </a:p>
          <a:p>
            <a:pPr marL="142858" indent="-142858"/>
            <a:r>
              <a:rPr lang="en-US" i="1" dirty="0">
                <a:latin typeface="Calibri" pitchFamily="34" charset="0"/>
              </a:rPr>
              <a:t>Associate Tokens with </a:t>
            </a:r>
            <a:r>
              <a:rPr lang="en-US" i="1" dirty="0" smtClean="0">
                <a:latin typeface="Calibri" pitchFamily="34" charset="0"/>
              </a:rPr>
              <a:t>Messages</a:t>
            </a:r>
            <a:endParaRPr lang="en-US" i="1" dirty="0">
              <a:latin typeface="Calibri" pitchFamily="34" charset="0"/>
            </a:endParaRPr>
          </a:p>
        </p:txBody>
      </p:sp>
      <p:sp>
        <p:nvSpPr>
          <p:cNvPr id="13" name="Text Box 11"/>
          <p:cNvSpPr txBox="1">
            <a:spLocks noChangeArrowheads="1"/>
          </p:cNvSpPr>
          <p:nvPr/>
        </p:nvSpPr>
        <p:spPr bwMode="auto">
          <a:xfrm>
            <a:off x="385573" y="4704055"/>
            <a:ext cx="2492552" cy="907933"/>
          </a:xfrm>
          <a:prstGeom prst="rect">
            <a:avLst/>
          </a:prstGeom>
          <a:noFill/>
          <a:ln w="9525">
            <a:noFill/>
            <a:miter lim="800000"/>
            <a:headEnd/>
            <a:tailEnd/>
          </a:ln>
          <a:effectLst/>
        </p:spPr>
        <p:txBody>
          <a:bodyPr wrap="square" lIns="76191" tIns="38096" rIns="76191" bIns="38096">
            <a:spAutoFit/>
          </a:bodyPr>
          <a:lstStyle/>
          <a:p>
            <a:pPr marL="186510" indent="-186510"/>
            <a:r>
              <a:rPr lang="en-US" b="1" dirty="0">
                <a:latin typeface="Calibri" pitchFamily="34" charset="0"/>
              </a:rPr>
              <a:t>2. </a:t>
            </a:r>
            <a:r>
              <a:rPr lang="ru-RU" b="1" dirty="0" smtClean="0">
                <a:latin typeface="Calibri" pitchFamily="34" charset="0"/>
              </a:rPr>
              <a:t>Получение токена </a:t>
            </a:r>
            <a:r>
              <a:rPr lang="en-US" b="1" dirty="0" smtClean="0">
                <a:latin typeface="Calibri" pitchFamily="34" charset="0"/>
              </a:rPr>
              <a:t>(WS-Trust</a:t>
            </a:r>
            <a:r>
              <a:rPr lang="en-US" b="1" dirty="0">
                <a:latin typeface="Calibri" pitchFamily="34" charset="0"/>
              </a:rPr>
              <a:t>)</a:t>
            </a:r>
          </a:p>
          <a:p>
            <a:pPr marL="142858" indent="-142858"/>
            <a:r>
              <a:rPr lang="en-US" i="1" dirty="0">
                <a:latin typeface="Calibri" pitchFamily="34" charset="0"/>
              </a:rPr>
              <a:t>Tokens Contains Claims</a:t>
            </a:r>
          </a:p>
        </p:txBody>
      </p:sp>
      <p:sp>
        <p:nvSpPr>
          <p:cNvPr id="15" name="Text Box 15"/>
          <p:cNvSpPr txBox="1">
            <a:spLocks noChangeArrowheads="1"/>
          </p:cNvSpPr>
          <p:nvPr/>
        </p:nvSpPr>
        <p:spPr bwMode="auto">
          <a:xfrm>
            <a:off x="507143" y="2221626"/>
            <a:ext cx="5246301" cy="630934"/>
          </a:xfrm>
          <a:prstGeom prst="rect">
            <a:avLst/>
          </a:prstGeom>
          <a:noFill/>
          <a:ln w="9525">
            <a:noFill/>
            <a:miter lim="800000"/>
            <a:headEnd/>
            <a:tailEnd/>
          </a:ln>
          <a:effectLst/>
        </p:spPr>
        <p:txBody>
          <a:bodyPr wrap="square" lIns="76191" tIns="38096" rIns="76191" bIns="38096">
            <a:spAutoFit/>
          </a:bodyPr>
          <a:lstStyle/>
          <a:p>
            <a:pPr marL="287040" indent="-287040">
              <a:buAutoNum type="arabicPeriod"/>
            </a:pPr>
            <a:r>
              <a:rPr lang="ru-RU" b="1" dirty="0" smtClean="0">
                <a:latin typeface="Calibri" pitchFamily="34" charset="0"/>
              </a:rPr>
              <a:t>Получение политики  </a:t>
            </a:r>
            <a:r>
              <a:rPr lang="en-US" b="1" dirty="0" smtClean="0">
                <a:latin typeface="Calibri" pitchFamily="34" charset="0"/>
              </a:rPr>
              <a:t>(</a:t>
            </a:r>
            <a:r>
              <a:rPr lang="en-US" b="1" dirty="0">
                <a:latin typeface="Calibri" pitchFamily="34" charset="0"/>
              </a:rPr>
              <a:t>WS-</a:t>
            </a:r>
            <a:r>
              <a:rPr lang="en-US" b="1" dirty="0" err="1">
                <a:latin typeface="Calibri" pitchFamily="34" charset="0"/>
              </a:rPr>
              <a:t>MetadataExchange</a:t>
            </a:r>
            <a:r>
              <a:rPr lang="en-US" b="1" dirty="0">
                <a:latin typeface="Calibri" pitchFamily="34" charset="0"/>
              </a:rPr>
              <a:t>)</a:t>
            </a:r>
          </a:p>
          <a:p>
            <a:pPr marL="285717" indent="-285717"/>
            <a:r>
              <a:rPr lang="en-US" i="1" dirty="0">
                <a:latin typeface="Calibri" pitchFamily="34" charset="0"/>
              </a:rPr>
              <a:t>Describes the Required Claims</a:t>
            </a:r>
          </a:p>
        </p:txBody>
      </p:sp>
      <p:sp>
        <p:nvSpPr>
          <p:cNvPr id="16" name="Text Box 18"/>
          <p:cNvSpPr txBox="1">
            <a:spLocks noChangeArrowheads="1"/>
          </p:cNvSpPr>
          <p:nvPr/>
        </p:nvSpPr>
        <p:spPr bwMode="auto">
          <a:xfrm>
            <a:off x="457581" y="3737564"/>
            <a:ext cx="1255509" cy="781721"/>
          </a:xfrm>
          <a:prstGeom prst="rect">
            <a:avLst/>
          </a:prstGeom>
          <a:noFill/>
          <a:ln w="9525">
            <a:noFill/>
            <a:miter lim="800000"/>
            <a:headEnd/>
            <a:tailEnd/>
          </a:ln>
          <a:effectLst/>
        </p:spPr>
        <p:txBody>
          <a:bodyPr wrap="square" lIns="76191" tIns="38096" rIns="76191" bIns="38096" anchor="ctr" anchorCtr="1">
            <a:spAutoFit/>
          </a:bodyPr>
          <a:lstStyle/>
          <a:p>
            <a:pPr algn="r" eaLnBrk="0" hangingPunct="0"/>
            <a:r>
              <a:rPr lang="en-US" sz="2300" dirty="0">
                <a:solidFill>
                  <a:schemeClr val="bg1"/>
                </a:solidFill>
                <a:effectLst>
                  <a:outerShdw blurRad="38100" dist="38100" dir="2700000" algn="tl">
                    <a:srgbClr val="000000"/>
                  </a:outerShdw>
                </a:effectLst>
                <a:latin typeface="Calibri" pitchFamily="34" charset="0"/>
              </a:rPr>
              <a:t>Identity Provider</a:t>
            </a:r>
            <a:endParaRPr lang="en-US" sz="2000" dirty="0">
              <a:solidFill>
                <a:schemeClr val="bg1"/>
              </a:solidFill>
              <a:effectLst>
                <a:outerShdw blurRad="38100" dist="38100" dir="2700000" algn="tl">
                  <a:srgbClr val="000000"/>
                </a:outerShdw>
              </a:effectLst>
              <a:latin typeface="Calibri" pitchFamily="34" charset="0"/>
            </a:endParaRPr>
          </a:p>
        </p:txBody>
      </p:sp>
      <p:pic>
        <p:nvPicPr>
          <p:cNvPr id="17" name="Picture 10" descr="webServiceserver"/>
          <p:cNvPicPr>
            <a:picLocks noChangeAspect="1" noChangeArrowheads="1"/>
          </p:cNvPicPr>
          <p:nvPr/>
        </p:nvPicPr>
        <p:blipFill>
          <a:blip r:embed="rId4">
            <a:clrChange>
              <a:clrFrom>
                <a:srgbClr val="08369A"/>
              </a:clrFrom>
              <a:clrTo>
                <a:srgbClr val="08369A">
                  <a:alpha val="0"/>
                </a:srgbClr>
              </a:clrTo>
            </a:clrChange>
          </a:blip>
          <a:srcRect/>
          <a:stretch>
            <a:fillRect/>
          </a:stretch>
        </p:blipFill>
        <p:spPr bwMode="auto">
          <a:xfrm>
            <a:off x="719609" y="2977578"/>
            <a:ext cx="731452" cy="893856"/>
          </a:xfrm>
          <a:prstGeom prst="rect">
            <a:avLst/>
          </a:prstGeom>
          <a:noFill/>
        </p:spPr>
      </p:pic>
      <p:pic>
        <p:nvPicPr>
          <p:cNvPr id="19" name="Picture 82" descr="pc"/>
          <p:cNvPicPr>
            <a:picLocks noChangeAspect="1" noChangeArrowheads="1"/>
          </p:cNvPicPr>
          <p:nvPr/>
        </p:nvPicPr>
        <p:blipFill>
          <a:blip r:embed="rId5" cstate="print"/>
          <a:srcRect/>
          <a:stretch>
            <a:fillRect/>
          </a:stretch>
        </p:blipFill>
        <p:spPr bwMode="auto">
          <a:xfrm>
            <a:off x="3971503" y="3201486"/>
            <a:ext cx="841209" cy="719606"/>
          </a:xfrm>
          <a:prstGeom prst="rect">
            <a:avLst/>
          </a:prstGeom>
          <a:noFill/>
        </p:spPr>
      </p:pic>
      <p:pic>
        <p:nvPicPr>
          <p:cNvPr id="22" name="Picture 21" descr="oasis.png"/>
          <p:cNvPicPr>
            <a:picLocks noChangeAspect="1"/>
          </p:cNvPicPr>
          <p:nvPr/>
        </p:nvPicPr>
        <p:blipFill>
          <a:blip r:embed="rId6"/>
          <a:stretch>
            <a:fillRect/>
          </a:stretch>
        </p:blipFill>
        <p:spPr>
          <a:xfrm>
            <a:off x="6603490" y="5778701"/>
            <a:ext cx="2233355" cy="377463"/>
          </a:xfrm>
          <a:prstGeom prst="rect">
            <a:avLst/>
          </a:prstGeom>
        </p:spPr>
      </p:pic>
      <p:pic>
        <p:nvPicPr>
          <p:cNvPr id="23" name="Picture 22" descr="w3c_home.png"/>
          <p:cNvPicPr>
            <a:picLocks noChangeAspect="1"/>
          </p:cNvPicPr>
          <p:nvPr/>
        </p:nvPicPr>
        <p:blipFill>
          <a:blip r:embed="rId7"/>
          <a:stretch>
            <a:fillRect/>
          </a:stretch>
        </p:blipFill>
        <p:spPr>
          <a:xfrm>
            <a:off x="7726671" y="6227071"/>
            <a:ext cx="914162" cy="457200"/>
          </a:xfrm>
          <a:prstGeom prst="rect">
            <a:avLst/>
          </a:prstGeom>
        </p:spPr>
      </p:pic>
      <p:sp>
        <p:nvSpPr>
          <p:cNvPr id="24" name="TextBox 23"/>
          <p:cNvSpPr txBox="1"/>
          <p:nvPr/>
        </p:nvSpPr>
        <p:spPr>
          <a:xfrm>
            <a:off x="251520" y="5750018"/>
            <a:ext cx="4918398" cy="954107"/>
          </a:xfrm>
          <a:prstGeom prst="rect">
            <a:avLst/>
          </a:prstGeom>
          <a:noFill/>
        </p:spPr>
        <p:txBody>
          <a:bodyPr wrap="none" rtlCol="0">
            <a:spAutoFit/>
          </a:bodyPr>
          <a:lstStyle/>
          <a:p>
            <a:pPr marL="342900" indent="-342900">
              <a:buFont typeface="Arial" pitchFamily="34" charset="0"/>
              <a:buChar char="•"/>
            </a:pPr>
            <a:r>
              <a:rPr lang="ru-RU" dirty="0">
                <a:gradFill>
                  <a:gsLst>
                    <a:gs pos="0">
                      <a:schemeClr val="tx1"/>
                    </a:gs>
                    <a:gs pos="86000">
                      <a:schemeClr val="tx1"/>
                    </a:gs>
                  </a:gsLst>
                  <a:lin ang="5400000" scaled="0"/>
                </a:gradFill>
              </a:rPr>
              <a:t>Токены </a:t>
            </a:r>
            <a:r>
              <a:rPr lang="en-US" dirty="0">
                <a:gradFill>
                  <a:gsLst>
                    <a:gs pos="0">
                      <a:schemeClr val="tx1"/>
                    </a:gs>
                    <a:gs pos="86000">
                      <a:schemeClr val="tx1"/>
                    </a:gs>
                  </a:gsLst>
                  <a:lin ang="5400000" scaled="0"/>
                </a:gradFill>
              </a:rPr>
              <a:t>SAML</a:t>
            </a:r>
          </a:p>
          <a:p>
            <a:pPr marL="342900" indent="-342900">
              <a:buFont typeface="Arial" pitchFamily="34" charset="0"/>
              <a:buChar char="•"/>
            </a:pPr>
            <a:r>
              <a:rPr lang="en-US" dirty="0">
                <a:gradFill>
                  <a:gsLst>
                    <a:gs pos="0">
                      <a:schemeClr val="tx1"/>
                    </a:gs>
                    <a:gs pos="86000">
                      <a:schemeClr val="tx1"/>
                    </a:gs>
                  </a:gsLst>
                  <a:lin ang="5400000" scaled="0"/>
                </a:gradFill>
              </a:rPr>
              <a:t>WS-* (WS-Security, WS-Trust, WS-Federation)</a:t>
            </a:r>
          </a:p>
          <a:p>
            <a:pPr marL="285750" indent="-285750">
              <a:buFont typeface="Arial" pitchFamily="34" charset="0"/>
              <a:buChar char="•"/>
            </a:pPr>
            <a:endParaRPr lang="en-US" sz="2000" dirty="0">
              <a:gradFill>
                <a:gsLst>
                  <a:gs pos="0">
                    <a:schemeClr val="tx1"/>
                  </a:gs>
                  <a:gs pos="86000">
                    <a:schemeClr val="tx1"/>
                  </a:gs>
                </a:gsLst>
                <a:lin ang="5400000" scaled="0"/>
              </a:gradFill>
            </a:endParaRPr>
          </a:p>
        </p:txBody>
      </p:sp>
      <p:sp>
        <p:nvSpPr>
          <p:cNvPr id="25" name="Rounded Rectangle 24"/>
          <p:cNvSpPr/>
          <p:nvPr/>
        </p:nvSpPr>
        <p:spPr bwMode="auto">
          <a:xfrm>
            <a:off x="6867002" y="2968740"/>
            <a:ext cx="1452337" cy="1470151"/>
          </a:xfrm>
          <a:prstGeom prst="roundRect">
            <a:avLst>
              <a:gd name="adj" fmla="val 9033"/>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9" tIns="45714" rIns="91429" bIns="45714" numCol="1" rtlCol="0" anchor="ctr" anchorCtr="0" compatLnSpc="1">
            <a:prstTxWarp prst="textNoShape">
              <a:avLst/>
            </a:prstTxWarp>
          </a:bodyPr>
          <a:lstStyle/>
          <a:p>
            <a:pPr algn="ctr" defTabSz="914029"/>
            <a:endParaRPr lang="en-US"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7" name="Text Box 18"/>
          <p:cNvSpPr txBox="1">
            <a:spLocks noChangeArrowheads="1"/>
          </p:cNvSpPr>
          <p:nvPr/>
        </p:nvSpPr>
        <p:spPr bwMode="auto">
          <a:xfrm>
            <a:off x="6960746" y="3669711"/>
            <a:ext cx="1380329" cy="781721"/>
          </a:xfrm>
          <a:prstGeom prst="rect">
            <a:avLst/>
          </a:prstGeom>
          <a:noFill/>
          <a:ln w="9525">
            <a:noFill/>
            <a:miter lim="800000"/>
            <a:headEnd/>
            <a:tailEnd/>
          </a:ln>
          <a:effectLst/>
        </p:spPr>
        <p:txBody>
          <a:bodyPr wrap="square" lIns="76191" tIns="38096" rIns="76191" bIns="38096" anchor="ctr" anchorCtr="1">
            <a:spAutoFit/>
          </a:bodyPr>
          <a:lstStyle/>
          <a:p>
            <a:pPr eaLnBrk="0" hangingPunct="0"/>
            <a:r>
              <a:rPr lang="en-US" sz="2300" dirty="0">
                <a:solidFill>
                  <a:schemeClr val="bg1"/>
                </a:solidFill>
                <a:effectLst>
                  <a:outerShdw blurRad="38100" dist="38100" dir="2700000" algn="tl">
                    <a:srgbClr val="000000"/>
                  </a:outerShdw>
                </a:effectLst>
                <a:latin typeface="Calibri" pitchFamily="34" charset="0"/>
                <a:ea typeface="MS Mincho" pitchFamily="49" charset="-128"/>
              </a:rPr>
              <a:t>Relying Party</a:t>
            </a:r>
            <a:endParaRPr lang="en-US" sz="2700" dirty="0">
              <a:solidFill>
                <a:schemeClr val="bg1"/>
              </a:solidFill>
              <a:effectLst>
                <a:outerShdw blurRad="38100" dist="38100" dir="2700000" algn="tl">
                  <a:srgbClr val="000000"/>
                </a:outerShdw>
              </a:effectLst>
              <a:latin typeface="Calibri" pitchFamily="34" charset="0"/>
              <a:ea typeface="MS Mincho" pitchFamily="49" charset="-128"/>
            </a:endParaRPr>
          </a:p>
        </p:txBody>
      </p:sp>
      <p:pic>
        <p:nvPicPr>
          <p:cNvPr id="28" name="Picture 10" descr="webServiceserver"/>
          <p:cNvPicPr>
            <a:picLocks noChangeAspect="1" noChangeArrowheads="1"/>
          </p:cNvPicPr>
          <p:nvPr/>
        </p:nvPicPr>
        <p:blipFill>
          <a:blip r:embed="rId4">
            <a:clrChange>
              <a:clrFrom>
                <a:srgbClr val="08369A"/>
              </a:clrFrom>
              <a:clrTo>
                <a:srgbClr val="08369A">
                  <a:alpha val="0"/>
                </a:srgbClr>
              </a:clrTo>
            </a:clrChange>
          </a:blip>
          <a:srcRect/>
          <a:stretch>
            <a:fillRect/>
          </a:stretch>
        </p:blipFill>
        <p:spPr bwMode="auto">
          <a:xfrm>
            <a:off x="7270473" y="2968739"/>
            <a:ext cx="731452" cy="846635"/>
          </a:xfrm>
          <a:prstGeom prst="rect">
            <a:avLst/>
          </a:prstGeom>
          <a:noFill/>
        </p:spPr>
      </p:pic>
      <p:sp>
        <p:nvSpPr>
          <p:cNvPr id="29" name="Left Arrow 28"/>
          <p:cNvSpPr/>
          <p:nvPr/>
        </p:nvSpPr>
        <p:spPr>
          <a:xfrm flipV="1">
            <a:off x="2184360" y="3421721"/>
            <a:ext cx="1052719" cy="239106"/>
          </a:xfrm>
          <a:prstGeom prst="leftArrow">
            <a:avLst/>
          </a:prstGeom>
          <a:solidFill>
            <a:schemeClr val="bg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p:cNvSpPr/>
          <p:nvPr/>
        </p:nvSpPr>
        <p:spPr>
          <a:xfrm rot="10800000" flipV="1">
            <a:off x="2184359" y="3794565"/>
            <a:ext cx="1052719" cy="239106"/>
          </a:xfrm>
          <a:prstGeom prst="leftArrow">
            <a:avLst/>
          </a:prstGeom>
          <a:solidFill>
            <a:schemeClr val="bg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flipV="1">
            <a:off x="5508105" y="3433718"/>
            <a:ext cx="1052719" cy="239106"/>
          </a:xfrm>
          <a:prstGeom prst="leftArrow">
            <a:avLst/>
          </a:prstGeom>
          <a:solidFill>
            <a:schemeClr val="bg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 Arrow 31"/>
          <p:cNvSpPr/>
          <p:nvPr/>
        </p:nvSpPr>
        <p:spPr>
          <a:xfrm rot="10800000" flipV="1">
            <a:off x="5508104" y="3806562"/>
            <a:ext cx="1052719" cy="239106"/>
          </a:xfrm>
          <a:prstGeom prst="leftArrow">
            <a:avLst/>
          </a:prstGeom>
          <a:solidFill>
            <a:schemeClr val="bg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280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3200" dirty="0"/>
              <a:t>Как выполняется аутентификация</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29781" y="834361"/>
            <a:ext cx="7986006"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ru-RU" sz="2000" dirty="0" smtClean="0">
                <a:solidFill>
                  <a:srgbClr val="00B0F0"/>
                </a:solidFill>
                <a:latin typeface="Segoe UI Semibold"/>
              </a:rPr>
              <a:t>Сервис </a:t>
            </a:r>
            <a:r>
              <a:rPr lang="en-US" sz="2000" dirty="0">
                <a:solidFill>
                  <a:srgbClr val="00B0F0"/>
                </a:solidFill>
                <a:latin typeface="Segoe UI Semibold"/>
              </a:rPr>
              <a:t>Azure Access </a:t>
            </a:r>
            <a:r>
              <a:rPr lang="en-US" sz="2000" dirty="0" smtClean="0">
                <a:solidFill>
                  <a:srgbClr val="00B0F0"/>
                </a:solidFill>
                <a:latin typeface="Segoe UI Semibold"/>
              </a:rPr>
              <a:t>Control</a:t>
            </a:r>
            <a:endParaRPr lang="en-US" sz="2000" dirty="0">
              <a:solidFill>
                <a:srgbClr val="00B0F0"/>
              </a:solidFill>
              <a:latin typeface="Segoe UI Semibold"/>
            </a:endParaRPr>
          </a:p>
        </p:txBody>
      </p:sp>
      <p:grpSp>
        <p:nvGrpSpPr>
          <p:cNvPr id="33" name="Group 32"/>
          <p:cNvGrpSpPr/>
          <p:nvPr/>
        </p:nvGrpSpPr>
        <p:grpSpPr>
          <a:xfrm>
            <a:off x="40573" y="1187868"/>
            <a:ext cx="1843085" cy="957312"/>
            <a:chOff x="3661410" y="3308842"/>
            <a:chExt cx="1843085" cy="957312"/>
          </a:xfrm>
          <a:solidFill>
            <a:schemeClr val="bg1"/>
          </a:solidFill>
        </p:grpSpPr>
        <p:sp>
          <p:nvSpPr>
            <p:cNvPr id="34" name="Cloud 33"/>
            <p:cNvSpPr/>
            <p:nvPr/>
          </p:nvSpPr>
          <p:spPr bwMode="auto">
            <a:xfrm>
              <a:off x="3661410" y="3308842"/>
              <a:ext cx="1843085" cy="957312"/>
            </a:xfrm>
            <a:prstGeom prst="cloud">
              <a:avLst/>
            </a:prstGeom>
            <a:grpFill/>
            <a:ln>
              <a:solidFill>
                <a:srgbClr val="4F81BD">
                  <a:lumMod val="75000"/>
                </a:srgbClr>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rPr>
                <a:t> </a:t>
              </a: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7962" y="3599448"/>
              <a:ext cx="1002931" cy="376099"/>
            </a:xfrm>
            <a:prstGeom prst="rect">
              <a:avLst/>
            </a:prstGeom>
            <a:grpFill/>
          </p:spPr>
        </p:pic>
      </p:grpSp>
      <p:sp>
        <p:nvSpPr>
          <p:cNvPr id="36" name="Cloud 35"/>
          <p:cNvSpPr/>
          <p:nvPr/>
        </p:nvSpPr>
        <p:spPr bwMode="auto">
          <a:xfrm>
            <a:off x="2385556" y="1819918"/>
            <a:ext cx="2951998" cy="1600016"/>
          </a:xfrm>
          <a:prstGeom prst="cloud">
            <a:avLst/>
          </a:prstGeom>
          <a:solidFill>
            <a:schemeClr val="tx2">
              <a:lumMod val="20000"/>
              <a:lumOff val="80000"/>
            </a:schemeClr>
          </a:solidFill>
          <a:ln>
            <a:no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rPr>
              <a:t> </a:t>
            </a: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p:txBody>
      </p:sp>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8231" y="2339267"/>
            <a:ext cx="2223444" cy="280659"/>
          </a:xfrm>
          <a:prstGeom prst="rect">
            <a:avLst/>
          </a:prstGeom>
        </p:spPr>
      </p:pic>
      <p:grpSp>
        <p:nvGrpSpPr>
          <p:cNvPr id="38" name="Group 37"/>
          <p:cNvGrpSpPr/>
          <p:nvPr/>
        </p:nvGrpSpPr>
        <p:grpSpPr>
          <a:xfrm>
            <a:off x="59689" y="3206344"/>
            <a:ext cx="1993599" cy="957312"/>
            <a:chOff x="1222566" y="1538025"/>
            <a:chExt cx="1993600" cy="957312"/>
          </a:xfrm>
          <a:solidFill>
            <a:schemeClr val="bg1"/>
          </a:solidFill>
        </p:grpSpPr>
        <p:sp>
          <p:nvSpPr>
            <p:cNvPr id="39" name="Cloud 38"/>
            <p:cNvSpPr/>
            <p:nvPr/>
          </p:nvSpPr>
          <p:spPr bwMode="auto">
            <a:xfrm>
              <a:off x="1222566" y="1538025"/>
              <a:ext cx="1993600" cy="957312"/>
            </a:xfrm>
            <a:prstGeom prst="cloud">
              <a:avLst/>
            </a:prstGeom>
            <a:grpFill/>
            <a:ln>
              <a:solidFill>
                <a:srgbClr val="4F81BD">
                  <a:lumMod val="75000"/>
                </a:srgbClr>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rPr>
                <a:t> </a:t>
              </a: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8736" y="1891265"/>
              <a:ext cx="1490744" cy="198353"/>
            </a:xfrm>
            <a:prstGeom prst="rect">
              <a:avLst/>
            </a:prstGeom>
            <a:grpFill/>
          </p:spPr>
        </p:pic>
      </p:grpSp>
      <p:grpSp>
        <p:nvGrpSpPr>
          <p:cNvPr id="41" name="Group 40"/>
          <p:cNvGrpSpPr/>
          <p:nvPr/>
        </p:nvGrpSpPr>
        <p:grpSpPr>
          <a:xfrm>
            <a:off x="41806" y="2176096"/>
            <a:ext cx="1843085" cy="957312"/>
            <a:chOff x="301024" y="2643352"/>
            <a:chExt cx="1843085" cy="957312"/>
          </a:xfrm>
          <a:solidFill>
            <a:schemeClr val="bg1"/>
          </a:solidFill>
        </p:grpSpPr>
        <p:sp>
          <p:nvSpPr>
            <p:cNvPr id="42" name="Cloud 41"/>
            <p:cNvSpPr/>
            <p:nvPr/>
          </p:nvSpPr>
          <p:spPr bwMode="auto">
            <a:xfrm>
              <a:off x="301024" y="2643352"/>
              <a:ext cx="1843085" cy="957312"/>
            </a:xfrm>
            <a:prstGeom prst="cloud">
              <a:avLst/>
            </a:prstGeom>
            <a:grpFill/>
            <a:ln>
              <a:solidFill>
                <a:srgbClr val="4F81BD">
                  <a:lumMod val="75000"/>
                </a:srgbClr>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rPr>
                <a:t> </a:t>
              </a: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p:txBody>
        </p:sp>
        <p:pic>
          <p:nvPicPr>
            <p:cNvPr id="4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423" y="2964827"/>
              <a:ext cx="1419389" cy="31436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Group 43"/>
          <p:cNvGrpSpPr/>
          <p:nvPr/>
        </p:nvGrpSpPr>
        <p:grpSpPr>
          <a:xfrm>
            <a:off x="74898" y="4149945"/>
            <a:ext cx="1843085" cy="957312"/>
            <a:chOff x="453423" y="3890169"/>
            <a:chExt cx="1843085" cy="957312"/>
          </a:xfrm>
          <a:solidFill>
            <a:schemeClr val="bg1"/>
          </a:solidFill>
        </p:grpSpPr>
        <p:sp>
          <p:nvSpPr>
            <p:cNvPr id="45" name="Cloud 44"/>
            <p:cNvSpPr/>
            <p:nvPr/>
          </p:nvSpPr>
          <p:spPr bwMode="auto">
            <a:xfrm>
              <a:off x="453423" y="3890169"/>
              <a:ext cx="1843085" cy="957312"/>
            </a:xfrm>
            <a:prstGeom prst="cloud">
              <a:avLst/>
            </a:prstGeom>
            <a:grpFill/>
            <a:ln>
              <a:solidFill>
                <a:srgbClr val="4F81BD">
                  <a:lumMod val="75000"/>
                </a:srgbClr>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rPr>
                <a:t> </a:t>
              </a: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Light"/>
                  <a:ea typeface="+mn-ea"/>
                  <a:cs typeface="+mn-cs"/>
                </a:rPr>
                <a:t>             </a:t>
              </a:r>
            </a:p>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gradFill>
                  <a:gsLst>
                    <a:gs pos="0">
                      <a:srgbClr val="FFFFFF"/>
                    </a:gs>
                    <a:gs pos="100000">
                      <a:srgbClr val="FFFFFF"/>
                    </a:gs>
                  </a:gsLst>
                  <a:lin ang="5400000" scaled="0"/>
                </a:gradFill>
                <a:effectLst/>
                <a:uLnTx/>
                <a:uFillTx/>
                <a:latin typeface="Segoe Light"/>
                <a:ea typeface="+mn-ea"/>
                <a:cs typeface="+mn-cs"/>
              </a:endParaRPr>
            </a:p>
          </p:txBody>
        </p:sp>
        <p:pic>
          <p:nvPicPr>
            <p:cNvPr id="46" name="Picture 3"/>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175000"/>
                      </a14:imgEffect>
                    </a14:imgLayer>
                  </a14:imgProps>
                </a:ext>
                <a:ext uri="{28A0092B-C50C-407E-A947-70E740481C1C}">
                  <a14:useLocalDpi xmlns:a14="http://schemas.microsoft.com/office/drawing/2010/main" val="0"/>
                </a:ext>
              </a:extLst>
            </a:blip>
            <a:srcRect/>
            <a:stretch>
              <a:fillRect/>
            </a:stretch>
          </p:blipFill>
          <p:spPr bwMode="auto">
            <a:xfrm>
              <a:off x="713216" y="4205606"/>
              <a:ext cx="1371040" cy="326438"/>
            </a:xfrm>
            <a:prstGeom prst="rect">
              <a:avLst/>
            </a:prstGeom>
            <a:grpFill/>
            <a:ln>
              <a:noFill/>
            </a:ln>
            <a:effectLst>
              <a:glow rad="63500">
                <a:sysClr val="window" lastClr="FFFFFF">
                  <a:lumMod val="95000"/>
                  <a:alpha val="40000"/>
                </a:sysClr>
              </a:glow>
              <a:outerShdw dist="35921" dir="2700000" algn="ctr" rotWithShape="0">
                <a:srgbClr val="EEECE1"/>
              </a:outerShdw>
              <a:softEdge rad="12700"/>
            </a:effectLst>
            <a:extLst>
              <a:ext uri="{91240B29-F687-4F45-9708-019B960494DF}">
                <a14:hiddenLine xmlns:a14="http://schemas.microsoft.com/office/drawing/2010/main" w="9525">
                  <a:solidFill>
                    <a:schemeClr val="tx1"/>
                  </a:solidFill>
                  <a:miter lim="800000"/>
                  <a:headEnd/>
                  <a:tailEnd/>
                </a14:hiddenLine>
              </a:ext>
            </a:extLst>
          </p:spPr>
        </p:pic>
      </p:grpSp>
      <p:sp>
        <p:nvSpPr>
          <p:cNvPr id="47" name="Rounded Rectangle 46"/>
          <p:cNvSpPr/>
          <p:nvPr/>
        </p:nvSpPr>
        <p:spPr bwMode="auto">
          <a:xfrm>
            <a:off x="194204" y="5246990"/>
            <a:ext cx="5673939" cy="1389657"/>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ysClr val="windowText" lastClr="000000"/>
                  </a:gs>
                  <a:gs pos="88000">
                    <a:sysClr val="windowText" lastClr="000000"/>
                  </a:gs>
                </a:gsLst>
                <a:lin ang="5400000" scaled="0"/>
              </a:gradFill>
              <a:effectLst/>
              <a:uLnTx/>
              <a:uFillTx/>
              <a:latin typeface="Segoe Light"/>
              <a:ea typeface="+mn-ea"/>
              <a:cs typeface="+mn-cs"/>
            </a:endParaRPr>
          </a:p>
        </p:txBody>
      </p:sp>
      <p:grpSp>
        <p:nvGrpSpPr>
          <p:cNvPr id="48" name="Group 47"/>
          <p:cNvGrpSpPr/>
          <p:nvPr/>
        </p:nvGrpSpPr>
        <p:grpSpPr>
          <a:xfrm>
            <a:off x="2117201" y="5370708"/>
            <a:ext cx="843968" cy="727006"/>
            <a:chOff x="680085" y="5352645"/>
            <a:chExt cx="624840" cy="528722"/>
          </a:xfrm>
        </p:grpSpPr>
        <p:sp>
          <p:nvSpPr>
            <p:cNvPr id="49" name="Isosceles Triangle 48"/>
            <p:cNvSpPr/>
            <p:nvPr/>
          </p:nvSpPr>
          <p:spPr bwMode="auto">
            <a:xfrm>
              <a:off x="680085" y="5352645"/>
              <a:ext cx="624840" cy="528722"/>
            </a:xfrm>
            <a:prstGeom prst="triangle">
              <a:avLst/>
            </a:prstGeom>
            <a:gradFill flip="none" rotWithShape="1">
              <a:gsLst>
                <a:gs pos="0">
                  <a:srgbClr val="EEECE1">
                    <a:lumMod val="40000"/>
                    <a:lumOff val="60000"/>
                    <a:shade val="30000"/>
                    <a:satMod val="115000"/>
                  </a:srgbClr>
                </a:gs>
                <a:gs pos="50000">
                  <a:srgbClr val="EEECE1">
                    <a:lumMod val="40000"/>
                    <a:lumOff val="60000"/>
                    <a:shade val="67500"/>
                    <a:satMod val="115000"/>
                  </a:srgbClr>
                </a:gs>
                <a:gs pos="100000">
                  <a:srgbClr val="EEECE1">
                    <a:lumMod val="40000"/>
                    <a:lumOff val="60000"/>
                    <a:shade val="100000"/>
                    <a:satMod val="115000"/>
                  </a:srgbClr>
                </a:gs>
              </a:gsLst>
              <a:lin ang="16200000" scaled="1"/>
              <a:tileRect/>
            </a:gra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charset="0"/>
                <a:ea typeface="ＭＳ Ｐゴシック" charset="-128"/>
                <a:cs typeface="ＭＳ Ｐゴシック" charset="-128"/>
              </a:endParaRPr>
            </a:p>
          </p:txBody>
        </p:sp>
        <p:pic>
          <p:nvPicPr>
            <p:cNvPr id="50" name="Picture 2" descr="visio process chart 2"/>
            <p:cNvPicPr>
              <a:picLocks noChangeAspect="1" noChangeArrowheads="1"/>
            </p:cNvPicPr>
            <p:nvPr/>
          </p:nvPicPr>
          <p:blipFill>
            <a:blip r:embed="rId10" cstate="print"/>
            <a:srcRect/>
            <a:stretch>
              <a:fillRect/>
            </a:stretch>
          </p:blipFill>
          <p:spPr bwMode="auto">
            <a:xfrm>
              <a:off x="777960" y="5568644"/>
              <a:ext cx="429089" cy="312723"/>
            </a:xfrm>
            <a:prstGeom prst="rect">
              <a:avLst/>
            </a:prstGeom>
            <a:noFill/>
          </p:spPr>
        </p:pic>
      </p:grpSp>
      <p:sp>
        <p:nvSpPr>
          <p:cNvPr id="51" name="TextBox 50"/>
          <p:cNvSpPr txBox="1"/>
          <p:nvPr/>
        </p:nvSpPr>
        <p:spPr>
          <a:xfrm>
            <a:off x="1656173" y="6164214"/>
            <a:ext cx="1873257" cy="3139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smtClean="0">
                <a:ln>
                  <a:noFill/>
                </a:ln>
                <a:solidFill>
                  <a:sysClr val="window" lastClr="FFFFFF"/>
                </a:solidFill>
                <a:effectLst/>
                <a:uLnTx/>
                <a:uFillTx/>
                <a:latin typeface="Segoe Light"/>
              </a:rPr>
              <a:t>Active Directory</a:t>
            </a:r>
            <a:endParaRPr kumimoji="0" lang="en-US" sz="1600" b="0" i="0" u="none" strike="noStrike" kern="0" cap="none" spc="0" normalizeH="0" baseline="0" noProof="0" dirty="0" err="1" smtClean="0">
              <a:ln>
                <a:noFill/>
              </a:ln>
              <a:solidFill>
                <a:sysClr val="window" lastClr="FFFFFF"/>
              </a:solidFill>
              <a:effectLst/>
              <a:uLnTx/>
              <a:uFillTx/>
              <a:latin typeface="Segoe Light"/>
            </a:endParaRPr>
          </a:p>
        </p:txBody>
      </p:sp>
      <p:grpSp>
        <p:nvGrpSpPr>
          <p:cNvPr id="52" name="Group 51"/>
          <p:cNvGrpSpPr/>
          <p:nvPr/>
        </p:nvGrpSpPr>
        <p:grpSpPr>
          <a:xfrm>
            <a:off x="718057" y="5311939"/>
            <a:ext cx="374805" cy="310876"/>
            <a:chOff x="680085" y="5352645"/>
            <a:chExt cx="624840" cy="528722"/>
          </a:xfrm>
        </p:grpSpPr>
        <p:sp>
          <p:nvSpPr>
            <p:cNvPr id="53" name="Isosceles Triangle 52"/>
            <p:cNvSpPr/>
            <p:nvPr/>
          </p:nvSpPr>
          <p:spPr bwMode="auto">
            <a:xfrm>
              <a:off x="680085" y="5352645"/>
              <a:ext cx="624840" cy="528722"/>
            </a:xfrm>
            <a:prstGeom prst="triangle">
              <a:avLst/>
            </a:prstGeom>
            <a:gradFill flip="none" rotWithShape="1">
              <a:gsLst>
                <a:gs pos="0">
                  <a:srgbClr val="EEECE1">
                    <a:lumMod val="40000"/>
                    <a:lumOff val="60000"/>
                    <a:shade val="30000"/>
                    <a:satMod val="115000"/>
                  </a:srgbClr>
                </a:gs>
                <a:gs pos="50000">
                  <a:srgbClr val="EEECE1">
                    <a:lumMod val="40000"/>
                    <a:lumOff val="60000"/>
                    <a:shade val="67500"/>
                    <a:satMod val="115000"/>
                  </a:srgbClr>
                </a:gs>
                <a:gs pos="100000">
                  <a:srgbClr val="EEECE1">
                    <a:lumMod val="40000"/>
                    <a:lumOff val="60000"/>
                    <a:shade val="100000"/>
                    <a:satMod val="115000"/>
                  </a:srgbClr>
                </a:gs>
              </a:gsLst>
              <a:lin ang="16200000" scaled="1"/>
              <a:tileRect/>
            </a:gra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charset="0"/>
                <a:ea typeface="ＭＳ Ｐゴシック" charset="-128"/>
                <a:cs typeface="ＭＳ Ｐゴシック" charset="-128"/>
              </a:endParaRPr>
            </a:p>
          </p:txBody>
        </p:sp>
        <p:pic>
          <p:nvPicPr>
            <p:cNvPr id="54" name="Picture 2" descr="visio process chart 2"/>
            <p:cNvPicPr>
              <a:picLocks noChangeAspect="1" noChangeArrowheads="1"/>
            </p:cNvPicPr>
            <p:nvPr/>
          </p:nvPicPr>
          <p:blipFill>
            <a:blip r:embed="rId10" cstate="print"/>
            <a:srcRect/>
            <a:stretch>
              <a:fillRect/>
            </a:stretch>
          </p:blipFill>
          <p:spPr bwMode="auto">
            <a:xfrm>
              <a:off x="777960" y="5568644"/>
              <a:ext cx="429089" cy="312723"/>
            </a:xfrm>
            <a:prstGeom prst="rect">
              <a:avLst/>
            </a:prstGeom>
            <a:noFill/>
          </p:spPr>
        </p:pic>
      </p:grpSp>
      <p:grpSp>
        <p:nvGrpSpPr>
          <p:cNvPr id="55" name="Group 54"/>
          <p:cNvGrpSpPr/>
          <p:nvPr/>
        </p:nvGrpSpPr>
        <p:grpSpPr>
          <a:xfrm>
            <a:off x="326862" y="5684747"/>
            <a:ext cx="374805" cy="310876"/>
            <a:chOff x="680085" y="5352645"/>
            <a:chExt cx="624840" cy="528722"/>
          </a:xfrm>
        </p:grpSpPr>
        <p:sp>
          <p:nvSpPr>
            <p:cNvPr id="56" name="Isosceles Triangle 55"/>
            <p:cNvSpPr/>
            <p:nvPr/>
          </p:nvSpPr>
          <p:spPr bwMode="auto">
            <a:xfrm>
              <a:off x="680085" y="5352645"/>
              <a:ext cx="624840" cy="528722"/>
            </a:xfrm>
            <a:prstGeom prst="triangle">
              <a:avLst/>
            </a:prstGeom>
            <a:gradFill flip="none" rotWithShape="1">
              <a:gsLst>
                <a:gs pos="0">
                  <a:srgbClr val="EEECE1">
                    <a:lumMod val="40000"/>
                    <a:lumOff val="60000"/>
                    <a:shade val="30000"/>
                    <a:satMod val="115000"/>
                  </a:srgbClr>
                </a:gs>
                <a:gs pos="50000">
                  <a:srgbClr val="EEECE1">
                    <a:lumMod val="40000"/>
                    <a:lumOff val="60000"/>
                    <a:shade val="67500"/>
                    <a:satMod val="115000"/>
                  </a:srgbClr>
                </a:gs>
                <a:gs pos="100000">
                  <a:srgbClr val="EEECE1">
                    <a:lumMod val="40000"/>
                    <a:lumOff val="60000"/>
                    <a:shade val="100000"/>
                    <a:satMod val="115000"/>
                  </a:srgbClr>
                </a:gs>
              </a:gsLst>
              <a:lin ang="16200000" scaled="1"/>
              <a:tileRect/>
            </a:gra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charset="0"/>
                <a:ea typeface="ＭＳ Ｐゴシック" charset="-128"/>
                <a:cs typeface="ＭＳ Ｐゴシック" charset="-128"/>
              </a:endParaRPr>
            </a:p>
          </p:txBody>
        </p:sp>
        <p:pic>
          <p:nvPicPr>
            <p:cNvPr id="57" name="Picture 2" descr="visio process chart 2"/>
            <p:cNvPicPr>
              <a:picLocks noChangeAspect="1" noChangeArrowheads="1"/>
            </p:cNvPicPr>
            <p:nvPr/>
          </p:nvPicPr>
          <p:blipFill>
            <a:blip r:embed="rId10" cstate="print"/>
            <a:srcRect/>
            <a:stretch>
              <a:fillRect/>
            </a:stretch>
          </p:blipFill>
          <p:spPr bwMode="auto">
            <a:xfrm>
              <a:off x="777960" y="5568644"/>
              <a:ext cx="429089" cy="312723"/>
            </a:xfrm>
            <a:prstGeom prst="rect">
              <a:avLst/>
            </a:prstGeom>
            <a:noFill/>
          </p:spPr>
        </p:pic>
      </p:grpSp>
      <p:pic>
        <p:nvPicPr>
          <p:cNvPr id="58" name="Picture 57" descr="Server.png"/>
          <p:cNvPicPr>
            <a:picLocks noChangeAspect="1"/>
          </p:cNvPicPr>
          <p:nvPr/>
        </p:nvPicPr>
        <p:blipFill>
          <a:blip r:embed="rId11" cstate="print"/>
          <a:stretch>
            <a:fillRect/>
          </a:stretch>
        </p:blipFill>
        <p:spPr>
          <a:xfrm>
            <a:off x="3828411" y="5526573"/>
            <a:ext cx="752669" cy="627224"/>
          </a:xfrm>
          <a:prstGeom prst="rect">
            <a:avLst/>
          </a:prstGeom>
          <a:ln>
            <a:noFill/>
          </a:ln>
        </p:spPr>
      </p:pic>
      <p:pic>
        <p:nvPicPr>
          <p:cNvPr id="59" name="Picture 58" descr="Configurations.png"/>
          <p:cNvPicPr>
            <a:picLocks noChangeAspect="1"/>
          </p:cNvPicPr>
          <p:nvPr/>
        </p:nvPicPr>
        <p:blipFill>
          <a:blip r:embed="rId12" cstate="print"/>
          <a:stretch>
            <a:fillRect/>
          </a:stretch>
        </p:blipFill>
        <p:spPr>
          <a:xfrm>
            <a:off x="3243693" y="5494352"/>
            <a:ext cx="446386" cy="357899"/>
          </a:xfrm>
          <a:prstGeom prst="rect">
            <a:avLst/>
          </a:prstGeom>
        </p:spPr>
      </p:pic>
      <p:sp>
        <p:nvSpPr>
          <p:cNvPr id="60" name="TextBox 59"/>
          <p:cNvSpPr txBox="1"/>
          <p:nvPr/>
        </p:nvSpPr>
        <p:spPr>
          <a:xfrm>
            <a:off x="3383003" y="6189255"/>
            <a:ext cx="2396151" cy="3139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ru-RU" sz="1600" kern="0" dirty="0" smtClean="0">
                <a:solidFill>
                  <a:sysClr val="window" lastClr="FFFFFF"/>
                </a:solidFill>
                <a:latin typeface="Segoe Light"/>
              </a:rPr>
              <a:t>Другие провайдеры</a:t>
            </a:r>
            <a:endParaRPr kumimoji="0" lang="en-US" sz="1600" b="0" i="0" u="none" strike="noStrike" kern="0" cap="none" spc="0" normalizeH="0" baseline="0" noProof="0" dirty="0" smtClean="0">
              <a:ln>
                <a:noFill/>
              </a:ln>
              <a:solidFill>
                <a:sysClr val="window" lastClr="FFFFFF"/>
              </a:solidFill>
              <a:effectLst/>
              <a:uLnTx/>
              <a:uFillTx/>
              <a:latin typeface="Segoe Light"/>
            </a:endParaRPr>
          </a:p>
        </p:txBody>
      </p:sp>
      <p:sp>
        <p:nvSpPr>
          <p:cNvPr id="61" name="Text Box 48"/>
          <p:cNvSpPr txBox="1">
            <a:spLocks noChangeArrowheads="1"/>
          </p:cNvSpPr>
          <p:nvPr/>
        </p:nvSpPr>
        <p:spPr bwMode="auto">
          <a:xfrm>
            <a:off x="4499992" y="5654670"/>
            <a:ext cx="960121" cy="424728"/>
          </a:xfrm>
          <a:prstGeom prst="rect">
            <a:avLst/>
          </a:prstGeom>
          <a:noFill/>
          <a:ln w="9525">
            <a:noFill/>
            <a:miter lim="800000"/>
            <a:headEnd/>
            <a:tailEnd/>
          </a:ln>
        </p:spPr>
        <p:txBody>
          <a:bodyPr wrap="square" lIns="91436" tIns="45718" rIns="91436" bIns="45718">
            <a:spAutoFit/>
          </a:bodyPr>
          <a:lstStyle/>
          <a:p>
            <a:pPr marL="0" lvl="1" indent="-230188" algn="ctr" defTabSz="912813">
              <a:lnSpc>
                <a:spcPct val="90000"/>
              </a:lnSpc>
              <a:spcBef>
                <a:spcPct val="0"/>
              </a:spcBef>
              <a:spcAft>
                <a:spcPts val="300"/>
              </a:spcAft>
              <a:buClr>
                <a:srgbClr val="FFE784">
                  <a:lumMod val="75000"/>
                  <a:lumOff val="25000"/>
                </a:srgbClr>
              </a:buClr>
              <a:buSzPct val="120000"/>
              <a:defRPr/>
            </a:pPr>
            <a:r>
              <a:rPr lang="en-US" sz="1200" dirty="0" smtClean="0">
                <a:solidFill>
                  <a:srgbClr val="FFFFFF"/>
                </a:solidFill>
                <a:latin typeface="Segoe" charset="0"/>
              </a:rPr>
              <a:t>WS-* and SAML</a:t>
            </a:r>
          </a:p>
        </p:txBody>
      </p:sp>
      <p:grpSp>
        <p:nvGrpSpPr>
          <p:cNvPr id="62" name="Group 61"/>
          <p:cNvGrpSpPr/>
          <p:nvPr/>
        </p:nvGrpSpPr>
        <p:grpSpPr>
          <a:xfrm>
            <a:off x="722087" y="6056911"/>
            <a:ext cx="374805" cy="310876"/>
            <a:chOff x="680085" y="5352645"/>
            <a:chExt cx="624840" cy="528722"/>
          </a:xfrm>
        </p:grpSpPr>
        <p:sp>
          <p:nvSpPr>
            <p:cNvPr id="63" name="Isosceles Triangle 62"/>
            <p:cNvSpPr/>
            <p:nvPr/>
          </p:nvSpPr>
          <p:spPr bwMode="auto">
            <a:xfrm>
              <a:off x="680085" y="5352645"/>
              <a:ext cx="624840" cy="528722"/>
            </a:xfrm>
            <a:prstGeom prst="triangle">
              <a:avLst/>
            </a:prstGeom>
            <a:gradFill flip="none" rotWithShape="1">
              <a:gsLst>
                <a:gs pos="0">
                  <a:srgbClr val="EEECE1">
                    <a:lumMod val="40000"/>
                    <a:lumOff val="60000"/>
                    <a:shade val="30000"/>
                    <a:satMod val="115000"/>
                  </a:srgbClr>
                </a:gs>
                <a:gs pos="50000">
                  <a:srgbClr val="EEECE1">
                    <a:lumMod val="40000"/>
                    <a:lumOff val="60000"/>
                    <a:shade val="67500"/>
                    <a:satMod val="115000"/>
                  </a:srgbClr>
                </a:gs>
                <a:gs pos="100000">
                  <a:srgbClr val="EEECE1">
                    <a:lumMod val="40000"/>
                    <a:lumOff val="60000"/>
                    <a:shade val="100000"/>
                    <a:satMod val="115000"/>
                  </a:srgbClr>
                </a:gs>
              </a:gsLst>
              <a:lin ang="16200000" scaled="1"/>
              <a:tileRect/>
            </a:gra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charset="0"/>
                <a:ea typeface="ＭＳ Ｐゴシック" charset="-128"/>
                <a:cs typeface="ＭＳ Ｐゴシック" charset="-128"/>
              </a:endParaRPr>
            </a:p>
          </p:txBody>
        </p:sp>
        <p:pic>
          <p:nvPicPr>
            <p:cNvPr id="64" name="Picture 2" descr="visio process chart 2"/>
            <p:cNvPicPr>
              <a:picLocks noChangeAspect="1" noChangeArrowheads="1"/>
            </p:cNvPicPr>
            <p:nvPr/>
          </p:nvPicPr>
          <p:blipFill>
            <a:blip r:embed="rId10" cstate="print"/>
            <a:srcRect/>
            <a:stretch>
              <a:fillRect/>
            </a:stretch>
          </p:blipFill>
          <p:spPr bwMode="auto">
            <a:xfrm>
              <a:off x="777960" y="5568644"/>
              <a:ext cx="429089" cy="312723"/>
            </a:xfrm>
            <a:prstGeom prst="rect">
              <a:avLst/>
            </a:prstGeom>
            <a:noFill/>
          </p:spPr>
        </p:pic>
      </p:grpSp>
      <p:cxnSp>
        <p:nvCxnSpPr>
          <p:cNvPr id="66" name="Straight Arrow Connector 65"/>
          <p:cNvCxnSpPr/>
          <p:nvPr/>
        </p:nvCxnSpPr>
        <p:spPr>
          <a:xfrm>
            <a:off x="1240728" y="5560899"/>
            <a:ext cx="830889" cy="123848"/>
          </a:xfrm>
          <a:prstGeom prst="straightConnector1">
            <a:avLst/>
          </a:prstGeom>
          <a:noFill/>
          <a:ln w="38100" cap="flat" cmpd="sng" algn="ctr">
            <a:solidFill>
              <a:schemeClr val="bg1"/>
            </a:solidFill>
            <a:prstDash val="solid"/>
            <a:headEnd type="arrow"/>
            <a:tailEnd type="arrow"/>
          </a:ln>
          <a:effectLst/>
        </p:spPr>
      </p:cxnSp>
      <p:cxnSp>
        <p:nvCxnSpPr>
          <p:cNvPr id="67" name="Straight Arrow Connector 66"/>
          <p:cNvCxnSpPr/>
          <p:nvPr/>
        </p:nvCxnSpPr>
        <p:spPr>
          <a:xfrm>
            <a:off x="749136" y="5855715"/>
            <a:ext cx="1304152" cy="32220"/>
          </a:xfrm>
          <a:prstGeom prst="straightConnector1">
            <a:avLst/>
          </a:prstGeom>
          <a:noFill/>
          <a:ln w="38100" cap="flat" cmpd="sng" algn="ctr">
            <a:solidFill>
              <a:schemeClr val="bg1"/>
            </a:solidFill>
            <a:prstDash val="solid"/>
            <a:headEnd type="arrow"/>
            <a:tailEnd type="arrow"/>
          </a:ln>
          <a:effectLst/>
        </p:spPr>
      </p:cxnSp>
      <p:cxnSp>
        <p:nvCxnSpPr>
          <p:cNvPr id="68" name="Straight Arrow Connector 67"/>
          <p:cNvCxnSpPr/>
          <p:nvPr/>
        </p:nvCxnSpPr>
        <p:spPr>
          <a:xfrm flipV="1">
            <a:off x="1103410" y="6056911"/>
            <a:ext cx="949879" cy="124616"/>
          </a:xfrm>
          <a:prstGeom prst="straightConnector1">
            <a:avLst/>
          </a:prstGeom>
          <a:noFill/>
          <a:ln w="38100" cap="flat" cmpd="sng" algn="ctr">
            <a:solidFill>
              <a:schemeClr val="bg1"/>
            </a:solidFill>
            <a:prstDash val="solid"/>
            <a:headEnd type="arrow"/>
            <a:tailEnd type="arrow"/>
          </a:ln>
          <a:effectLst/>
        </p:spPr>
      </p:cxnSp>
      <p:cxnSp>
        <p:nvCxnSpPr>
          <p:cNvPr id="69" name="Straight Arrow Connector 68"/>
          <p:cNvCxnSpPr/>
          <p:nvPr/>
        </p:nvCxnSpPr>
        <p:spPr>
          <a:xfrm flipV="1">
            <a:off x="2385556" y="3418230"/>
            <a:ext cx="1304523" cy="1828760"/>
          </a:xfrm>
          <a:prstGeom prst="straightConnector1">
            <a:avLst/>
          </a:prstGeom>
          <a:noFill/>
          <a:ln w="50800" cap="flat" cmpd="sng" algn="ctr">
            <a:solidFill>
              <a:srgbClr val="002060"/>
            </a:solidFill>
            <a:prstDash val="solid"/>
            <a:tailEnd type="arrow"/>
          </a:ln>
          <a:effectLst/>
        </p:spPr>
      </p:cxnSp>
      <p:sp>
        <p:nvSpPr>
          <p:cNvPr id="70" name="Content Placeholder 4"/>
          <p:cNvSpPr txBox="1">
            <a:spLocks/>
          </p:cNvSpPr>
          <p:nvPr/>
        </p:nvSpPr>
        <p:spPr>
          <a:xfrm>
            <a:off x="5424665" y="2380694"/>
            <a:ext cx="3639790" cy="862476"/>
          </a:xfrm>
          <a:prstGeom prst="rect">
            <a:avLst/>
          </a:prstGeom>
        </p:spPr>
        <p:txBody>
          <a:bodyPr vert="horz" wrap="square" lIns="0" tIns="0" rIns="0" bIns="0" rtlCol="0">
            <a:noAutofit/>
          </a:bodyPr>
          <a:lstStyle>
            <a:lvl1pPr marL="281770" indent="-281770" algn="l" defTabSz="914363" rtl="0" eaLnBrk="1" latinLnBrk="0" hangingPunct="1">
              <a:lnSpc>
                <a:spcPct val="100000"/>
              </a:lnSpc>
              <a:spcBef>
                <a:spcPts val="0"/>
              </a:spcBef>
              <a:spcAft>
                <a:spcPts val="600"/>
              </a:spcAft>
              <a:buSzPct val="80000"/>
              <a:buFontTx/>
              <a:buBlip>
                <a:blip r:embed="rId13"/>
              </a:buBlip>
              <a:defRPr sz="2800" kern="1200">
                <a:gradFill>
                  <a:gsLst>
                    <a:gs pos="0">
                      <a:schemeClr val="bg1"/>
                    </a:gs>
                    <a:gs pos="86000">
                      <a:schemeClr val="bg1"/>
                    </a:gs>
                  </a:gsLst>
                  <a:lin ang="5400000" scaled="0"/>
                </a:gradFill>
                <a:effectLst/>
                <a:latin typeface="+mn-lt"/>
                <a:ea typeface="+mn-ea"/>
                <a:cs typeface="+mn-cs"/>
              </a:defRPr>
            </a:lvl1pPr>
            <a:lvl2pPr marL="576263" indent="-228600" algn="l" defTabSz="914363" rtl="0" eaLnBrk="1" latinLnBrk="0" hangingPunct="1">
              <a:lnSpc>
                <a:spcPct val="100000"/>
              </a:lnSpc>
              <a:spcBef>
                <a:spcPts val="0"/>
              </a:spcBef>
              <a:spcAft>
                <a:spcPts val="600"/>
              </a:spcAft>
              <a:buSzPct val="80000"/>
              <a:buFontTx/>
              <a:buBlip>
                <a:blip r:embed="rId13"/>
              </a:buBlip>
              <a:defRPr sz="2400" kern="1200">
                <a:gradFill>
                  <a:gsLst>
                    <a:gs pos="0">
                      <a:schemeClr val="bg1"/>
                    </a:gs>
                    <a:gs pos="86000">
                      <a:schemeClr val="bg1"/>
                    </a:gs>
                  </a:gsLst>
                  <a:lin ang="5400000" scaled="0"/>
                </a:gradFill>
                <a:effectLst/>
                <a:latin typeface="+mn-lt"/>
                <a:ea typeface="+mn-ea"/>
                <a:cs typeface="+mn-cs"/>
              </a:defRPr>
            </a:lvl2pPr>
            <a:lvl3pPr marL="914400"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3pPr>
            <a:lvl4pPr marL="1262063"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4pPr>
            <a:lvl5pPr marL="1600200"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marR="0" lvl="0" indent="0" defTabSz="914363" rtl="0" eaLnBrk="1" fontAlgn="auto" latinLnBrk="0" hangingPunct="1">
              <a:lnSpc>
                <a:spcPct val="100000"/>
              </a:lnSpc>
              <a:spcBef>
                <a:spcPts val="0"/>
              </a:spcBef>
              <a:spcAft>
                <a:spcPts val="600"/>
              </a:spcAft>
              <a:buClrTx/>
              <a:buSzPct val="80000"/>
              <a:buFontTx/>
              <a:buNone/>
              <a:tabLst/>
              <a:defRPr/>
            </a:pPr>
            <a:r>
              <a:rPr kumimoji="0" lang="ru-RU" sz="1600" b="0" i="0" u="none" strike="noStrike" kern="1200" cap="none" spc="0" normalizeH="0" baseline="0" noProof="0" dirty="0" smtClean="0">
                <a:ln>
                  <a:noFill/>
                </a:ln>
                <a:solidFill>
                  <a:schemeClr val="tx1"/>
                </a:solidFill>
                <a:effectLst/>
                <a:uLnTx/>
                <a:uFillTx/>
                <a:latin typeface="+mj-lt"/>
                <a:ea typeface="+mn-ea"/>
                <a:cs typeface="+mn-cs"/>
              </a:rPr>
              <a:t>Использование </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Active Directory </a:t>
            </a:r>
            <a:r>
              <a:rPr kumimoji="0" lang="ru-RU" sz="1600" b="0" i="0" u="none" strike="noStrike" kern="1200" cap="none" spc="0" normalizeH="0" baseline="0" noProof="0" dirty="0" smtClean="0">
                <a:ln>
                  <a:noFill/>
                </a:ln>
                <a:solidFill>
                  <a:schemeClr val="tx1"/>
                </a:solidFill>
                <a:effectLst/>
                <a:uLnTx/>
                <a:uFillTx/>
                <a:latin typeface="+mj-lt"/>
                <a:ea typeface="+mn-ea"/>
                <a:cs typeface="+mn-cs"/>
              </a:rPr>
              <a:t>и групп (ролей)</a:t>
            </a:r>
            <a:r>
              <a:rPr kumimoji="0" lang="ru-RU" sz="1600" b="0" i="0" u="none" strike="noStrike" kern="1200" cap="none" spc="0" normalizeH="0" noProof="0" dirty="0" smtClean="0">
                <a:ln>
                  <a:noFill/>
                </a:ln>
                <a:solidFill>
                  <a:schemeClr val="tx1"/>
                </a:solidFill>
                <a:effectLst/>
                <a:uLnTx/>
                <a:uFillTx/>
                <a:latin typeface="+mj-lt"/>
                <a:ea typeface="+mn-ea"/>
                <a:cs typeface="+mn-cs"/>
              </a:rPr>
              <a:t> посредством федерации</a:t>
            </a:r>
            <a:endParaRPr kumimoji="0" lang="en-US" sz="1600" b="0" i="0" u="none" strike="noStrike" kern="1200" cap="none" spc="0" normalizeH="0" baseline="0" noProof="0" dirty="0">
              <a:ln>
                <a:noFill/>
              </a:ln>
              <a:solidFill>
                <a:schemeClr val="tx1"/>
              </a:solidFill>
              <a:effectLst/>
              <a:uLnTx/>
              <a:uFillTx/>
              <a:latin typeface="+mj-lt"/>
              <a:ea typeface="+mn-ea"/>
              <a:cs typeface="+mn-cs"/>
            </a:endParaRPr>
          </a:p>
        </p:txBody>
      </p:sp>
      <p:sp>
        <p:nvSpPr>
          <p:cNvPr id="71" name="Content Placeholder 4"/>
          <p:cNvSpPr txBox="1">
            <a:spLocks/>
          </p:cNvSpPr>
          <p:nvPr/>
        </p:nvSpPr>
        <p:spPr>
          <a:xfrm>
            <a:off x="5337554" y="3447399"/>
            <a:ext cx="3726901" cy="862476"/>
          </a:xfrm>
          <a:prstGeom prst="rect">
            <a:avLst/>
          </a:prstGeom>
        </p:spPr>
        <p:txBody>
          <a:bodyPr vert="horz" wrap="square" lIns="0" tIns="0" rIns="0" bIns="0" rtlCol="0">
            <a:noAutofit/>
          </a:bodyPr>
          <a:lstStyle>
            <a:lvl1pPr marL="281770" indent="-281770" algn="l" defTabSz="914363" rtl="0" eaLnBrk="1" latinLnBrk="0" hangingPunct="1">
              <a:lnSpc>
                <a:spcPct val="100000"/>
              </a:lnSpc>
              <a:spcBef>
                <a:spcPts val="0"/>
              </a:spcBef>
              <a:spcAft>
                <a:spcPts val="600"/>
              </a:spcAft>
              <a:buSzPct val="80000"/>
              <a:buFontTx/>
              <a:buBlip>
                <a:blip r:embed="rId13"/>
              </a:buBlip>
              <a:defRPr sz="2800" kern="1200">
                <a:gradFill>
                  <a:gsLst>
                    <a:gs pos="0">
                      <a:schemeClr val="bg1"/>
                    </a:gs>
                    <a:gs pos="86000">
                      <a:schemeClr val="bg1"/>
                    </a:gs>
                  </a:gsLst>
                  <a:lin ang="5400000" scaled="0"/>
                </a:gradFill>
                <a:effectLst/>
                <a:latin typeface="+mn-lt"/>
                <a:ea typeface="+mn-ea"/>
                <a:cs typeface="+mn-cs"/>
              </a:defRPr>
            </a:lvl1pPr>
            <a:lvl2pPr marL="576263" indent="-228600" algn="l" defTabSz="914363" rtl="0" eaLnBrk="1" latinLnBrk="0" hangingPunct="1">
              <a:lnSpc>
                <a:spcPct val="100000"/>
              </a:lnSpc>
              <a:spcBef>
                <a:spcPts val="0"/>
              </a:spcBef>
              <a:spcAft>
                <a:spcPts val="600"/>
              </a:spcAft>
              <a:buSzPct val="80000"/>
              <a:buFontTx/>
              <a:buBlip>
                <a:blip r:embed="rId13"/>
              </a:buBlip>
              <a:defRPr sz="2400" kern="1200">
                <a:gradFill>
                  <a:gsLst>
                    <a:gs pos="0">
                      <a:schemeClr val="bg1"/>
                    </a:gs>
                    <a:gs pos="86000">
                      <a:schemeClr val="bg1"/>
                    </a:gs>
                  </a:gsLst>
                  <a:lin ang="5400000" scaled="0"/>
                </a:gradFill>
                <a:effectLst/>
                <a:latin typeface="+mn-lt"/>
                <a:ea typeface="+mn-ea"/>
                <a:cs typeface="+mn-cs"/>
              </a:defRPr>
            </a:lvl2pPr>
            <a:lvl3pPr marL="914400"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3pPr>
            <a:lvl4pPr marL="1262063"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4pPr>
            <a:lvl5pPr marL="1600200"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600"/>
              </a:spcAft>
              <a:buClrTx/>
              <a:buSzPct val="80000"/>
              <a:buFontTx/>
              <a:buNone/>
              <a:tabLst/>
              <a:defRPr/>
            </a:pPr>
            <a:r>
              <a:rPr kumimoji="0" lang="ru-RU" sz="1600" b="0" i="0" u="none" strike="noStrike" kern="1200" cap="none" spc="0" normalizeH="0" baseline="0" noProof="0" dirty="0" smtClean="0">
                <a:ln>
                  <a:noFill/>
                </a:ln>
                <a:solidFill>
                  <a:schemeClr val="tx1"/>
                </a:solidFill>
                <a:effectLst/>
                <a:uLnTx/>
                <a:uFillTx/>
                <a:latin typeface="+mj-lt"/>
                <a:ea typeface="+mn-ea"/>
                <a:cs typeface="+mn-cs"/>
              </a:rPr>
              <a:t>Прозрачный</a:t>
            </a:r>
            <a:r>
              <a:rPr kumimoji="0" lang="ru-RU" sz="1600" b="0" i="0" u="none" strike="noStrike" kern="1200" cap="none" spc="0" normalizeH="0" noProof="0" dirty="0" smtClean="0">
                <a:ln>
                  <a:noFill/>
                </a:ln>
                <a:solidFill>
                  <a:schemeClr val="tx1"/>
                </a:solidFill>
                <a:effectLst/>
                <a:uLnTx/>
                <a:uFillTx/>
                <a:latin typeface="+mj-lt"/>
                <a:ea typeface="+mn-ea"/>
                <a:cs typeface="+mn-cs"/>
              </a:rPr>
              <a:t> доступ для корпоративных приложений с </a:t>
            </a:r>
            <a:r>
              <a:rPr kumimoji="0" lang="en-US" sz="1600" b="0" i="0" u="none" strike="noStrike" kern="1200" cap="none" spc="0" normalizeH="0" noProof="0" dirty="0" smtClean="0">
                <a:ln>
                  <a:noFill/>
                </a:ln>
                <a:solidFill>
                  <a:schemeClr val="tx1"/>
                </a:solidFill>
                <a:effectLst/>
                <a:uLnTx/>
                <a:uFillTx/>
                <a:latin typeface="+mj-lt"/>
                <a:ea typeface="+mn-ea"/>
                <a:cs typeface="+mn-cs"/>
              </a:rPr>
              <a:t>Active Directory</a:t>
            </a:r>
            <a:endParaRPr kumimoji="0" lang="en-US" sz="1600" b="0" i="0" u="none" strike="noStrike" kern="1200" cap="none" spc="0" normalizeH="0" baseline="0" noProof="0" dirty="0">
              <a:ln>
                <a:noFill/>
              </a:ln>
              <a:solidFill>
                <a:schemeClr val="tx1"/>
              </a:solidFill>
              <a:effectLst/>
              <a:uLnTx/>
              <a:uFillTx/>
              <a:latin typeface="+mj-lt"/>
              <a:ea typeface="+mn-ea"/>
              <a:cs typeface="+mn-cs"/>
            </a:endParaRPr>
          </a:p>
        </p:txBody>
      </p:sp>
      <p:cxnSp>
        <p:nvCxnSpPr>
          <p:cNvPr id="72" name="Straight Arrow Connector 71"/>
          <p:cNvCxnSpPr/>
          <p:nvPr/>
        </p:nvCxnSpPr>
        <p:spPr>
          <a:xfrm flipV="1">
            <a:off x="3407555" y="3206344"/>
            <a:ext cx="1228809" cy="2040647"/>
          </a:xfrm>
          <a:prstGeom prst="straightConnector1">
            <a:avLst/>
          </a:prstGeom>
          <a:noFill/>
          <a:ln w="50800" cap="flat" cmpd="sng" algn="ctr">
            <a:solidFill>
              <a:srgbClr val="002060"/>
            </a:solidFill>
            <a:prstDash val="solid"/>
            <a:tailEnd type="arrow"/>
          </a:ln>
          <a:effectLst/>
        </p:spPr>
      </p:cxnSp>
      <p:sp>
        <p:nvSpPr>
          <p:cNvPr id="73" name="Content Placeholder 4"/>
          <p:cNvSpPr txBox="1">
            <a:spLocks/>
          </p:cNvSpPr>
          <p:nvPr/>
        </p:nvSpPr>
        <p:spPr>
          <a:xfrm>
            <a:off x="5460112" y="1195876"/>
            <a:ext cx="3604343" cy="862476"/>
          </a:xfrm>
          <a:prstGeom prst="rect">
            <a:avLst/>
          </a:prstGeom>
        </p:spPr>
        <p:txBody>
          <a:bodyPr vert="horz" wrap="square" lIns="0" tIns="0" rIns="0" bIns="0" rtlCol="0">
            <a:noAutofit/>
          </a:bodyPr>
          <a:lstStyle>
            <a:lvl1pPr marL="281770" indent="-281770" algn="l" defTabSz="914363" rtl="0" eaLnBrk="1" latinLnBrk="0" hangingPunct="1">
              <a:lnSpc>
                <a:spcPct val="100000"/>
              </a:lnSpc>
              <a:spcBef>
                <a:spcPts val="0"/>
              </a:spcBef>
              <a:spcAft>
                <a:spcPts val="600"/>
              </a:spcAft>
              <a:buSzPct val="80000"/>
              <a:buFontTx/>
              <a:buBlip>
                <a:blip r:embed="rId13"/>
              </a:buBlip>
              <a:defRPr sz="2800" kern="1200">
                <a:gradFill>
                  <a:gsLst>
                    <a:gs pos="0">
                      <a:schemeClr val="bg1"/>
                    </a:gs>
                    <a:gs pos="86000">
                      <a:schemeClr val="bg1"/>
                    </a:gs>
                  </a:gsLst>
                  <a:lin ang="5400000" scaled="0"/>
                </a:gradFill>
                <a:effectLst/>
                <a:latin typeface="+mn-lt"/>
                <a:ea typeface="+mn-ea"/>
                <a:cs typeface="+mn-cs"/>
              </a:defRPr>
            </a:lvl1pPr>
            <a:lvl2pPr marL="576263" indent="-228600" algn="l" defTabSz="914363" rtl="0" eaLnBrk="1" latinLnBrk="0" hangingPunct="1">
              <a:lnSpc>
                <a:spcPct val="100000"/>
              </a:lnSpc>
              <a:spcBef>
                <a:spcPts val="0"/>
              </a:spcBef>
              <a:spcAft>
                <a:spcPts val="600"/>
              </a:spcAft>
              <a:buSzPct val="80000"/>
              <a:buFontTx/>
              <a:buBlip>
                <a:blip r:embed="rId13"/>
              </a:buBlip>
              <a:defRPr sz="2400" kern="1200">
                <a:gradFill>
                  <a:gsLst>
                    <a:gs pos="0">
                      <a:schemeClr val="bg1"/>
                    </a:gs>
                    <a:gs pos="86000">
                      <a:schemeClr val="bg1"/>
                    </a:gs>
                  </a:gsLst>
                  <a:lin ang="5400000" scaled="0"/>
                </a:gradFill>
                <a:effectLst/>
                <a:latin typeface="+mn-lt"/>
                <a:ea typeface="+mn-ea"/>
                <a:cs typeface="+mn-cs"/>
              </a:defRPr>
            </a:lvl2pPr>
            <a:lvl3pPr marL="914400"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3pPr>
            <a:lvl4pPr marL="1262063"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4pPr>
            <a:lvl5pPr marL="1600200"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600"/>
              </a:spcAft>
              <a:buClrTx/>
              <a:buSzPct val="80000"/>
              <a:buFontTx/>
              <a:buNone/>
              <a:tabLst/>
              <a:defRPr/>
            </a:pPr>
            <a:r>
              <a:rPr lang="ru-RU" sz="1600" dirty="0" smtClean="0">
                <a:solidFill>
                  <a:schemeClr val="tx1"/>
                </a:solidFill>
                <a:latin typeface="+mj-lt"/>
              </a:rPr>
              <a:t>Интеграция с другими системами </a:t>
            </a:r>
            <a:r>
              <a:rPr kumimoji="0" lang="ru-RU" sz="1600" b="0" i="0" u="none" strike="noStrike" kern="1200" cap="none" spc="0" normalizeH="0" baseline="0" noProof="0" dirty="0" smtClean="0">
                <a:ln>
                  <a:noFill/>
                </a:ln>
                <a:solidFill>
                  <a:schemeClr val="tx1"/>
                </a:solidFill>
                <a:effectLst/>
                <a:uLnTx/>
                <a:uFillTx/>
                <a:latin typeface="+mj-lt"/>
              </a:rPr>
              <a:t>посредством открытых стандартов </a:t>
            </a:r>
            <a:r>
              <a:rPr kumimoji="0" lang="en-US" sz="1600" b="0" i="0" u="none" strike="noStrike" kern="1200" cap="none" spc="0" normalizeH="0" baseline="0" noProof="0" dirty="0" smtClean="0">
                <a:ln>
                  <a:noFill/>
                </a:ln>
                <a:solidFill>
                  <a:schemeClr val="tx1"/>
                </a:solidFill>
                <a:effectLst/>
                <a:uLnTx/>
                <a:uFillTx/>
                <a:latin typeface="+mj-lt"/>
              </a:rPr>
              <a:t>WS-</a:t>
            </a:r>
            <a:r>
              <a:rPr kumimoji="0" lang="ru-RU" sz="1600" b="0" i="0" u="none" strike="noStrike" kern="1200" cap="none" spc="0" normalizeH="0" baseline="0" noProof="0" dirty="0" smtClean="0">
                <a:ln>
                  <a:noFill/>
                </a:ln>
                <a:solidFill>
                  <a:schemeClr val="tx1"/>
                </a:solidFill>
                <a:effectLst/>
                <a:uLnTx/>
                <a:uFillTx/>
                <a:latin typeface="+mj-lt"/>
              </a:rPr>
              <a:t>и</a:t>
            </a:r>
            <a:r>
              <a:rPr kumimoji="0" lang="en-US" sz="1600" b="0" i="0" u="none" strike="noStrike" kern="1200" cap="none" spc="0" normalizeH="0" baseline="0" noProof="0" dirty="0" smtClean="0">
                <a:ln>
                  <a:noFill/>
                </a:ln>
                <a:solidFill>
                  <a:schemeClr val="tx1"/>
                </a:solidFill>
                <a:effectLst/>
                <a:uLnTx/>
                <a:uFillTx/>
                <a:latin typeface="+mj-lt"/>
              </a:rPr>
              <a:t> SAML 2.0</a:t>
            </a:r>
            <a:endParaRPr kumimoji="0" lang="en-US" sz="1600" b="0" i="0" u="none" strike="noStrike" kern="1200" cap="none" spc="0" normalizeH="0" baseline="0" noProof="0" dirty="0">
              <a:ln>
                <a:noFill/>
              </a:ln>
              <a:solidFill>
                <a:schemeClr val="tx1"/>
              </a:solidFill>
              <a:effectLst/>
              <a:uLnTx/>
              <a:uFillTx/>
              <a:latin typeface="+mj-lt"/>
            </a:endParaRPr>
          </a:p>
        </p:txBody>
      </p:sp>
      <p:cxnSp>
        <p:nvCxnSpPr>
          <p:cNvPr id="74" name="Straight Arrow Connector 73"/>
          <p:cNvCxnSpPr>
            <a:stCxn id="34" idx="0"/>
          </p:cNvCxnSpPr>
          <p:nvPr/>
        </p:nvCxnSpPr>
        <p:spPr>
          <a:xfrm>
            <a:off x="1882122" y="1666524"/>
            <a:ext cx="946846" cy="509572"/>
          </a:xfrm>
          <a:prstGeom prst="straightConnector1">
            <a:avLst/>
          </a:prstGeom>
          <a:noFill/>
          <a:ln w="50800" cap="flat" cmpd="sng" algn="ctr">
            <a:solidFill>
              <a:srgbClr val="002060"/>
            </a:solidFill>
            <a:prstDash val="solid"/>
            <a:tailEnd type="arrow"/>
          </a:ln>
          <a:effectLst/>
        </p:spPr>
      </p:cxnSp>
      <p:cxnSp>
        <p:nvCxnSpPr>
          <p:cNvPr id="75" name="Straight Arrow Connector 74"/>
          <p:cNvCxnSpPr>
            <a:endCxn id="36" idx="2"/>
          </p:cNvCxnSpPr>
          <p:nvPr/>
        </p:nvCxnSpPr>
        <p:spPr>
          <a:xfrm>
            <a:off x="1884969" y="2555340"/>
            <a:ext cx="509744" cy="64586"/>
          </a:xfrm>
          <a:prstGeom prst="straightConnector1">
            <a:avLst/>
          </a:prstGeom>
          <a:noFill/>
          <a:ln w="50800" cap="flat" cmpd="sng" algn="ctr">
            <a:solidFill>
              <a:srgbClr val="002060"/>
            </a:solidFill>
            <a:prstDash val="solid"/>
            <a:tailEnd type="arrow"/>
          </a:ln>
          <a:effectLst/>
        </p:spPr>
      </p:cxnSp>
      <p:cxnSp>
        <p:nvCxnSpPr>
          <p:cNvPr id="76" name="Straight Arrow Connector 75"/>
          <p:cNvCxnSpPr/>
          <p:nvPr/>
        </p:nvCxnSpPr>
        <p:spPr>
          <a:xfrm flipV="1">
            <a:off x="2017182" y="3133408"/>
            <a:ext cx="682610" cy="313991"/>
          </a:xfrm>
          <a:prstGeom prst="straightConnector1">
            <a:avLst/>
          </a:prstGeom>
          <a:noFill/>
          <a:ln w="50800" cap="flat" cmpd="sng" algn="ctr">
            <a:solidFill>
              <a:srgbClr val="002060"/>
            </a:solidFill>
            <a:prstDash val="solid"/>
            <a:tailEnd type="arrow"/>
          </a:ln>
          <a:effectLst/>
        </p:spPr>
      </p:cxnSp>
      <p:cxnSp>
        <p:nvCxnSpPr>
          <p:cNvPr id="77" name="Straight Arrow Connector 76"/>
          <p:cNvCxnSpPr/>
          <p:nvPr/>
        </p:nvCxnSpPr>
        <p:spPr>
          <a:xfrm flipV="1">
            <a:off x="1882122" y="3418230"/>
            <a:ext cx="1302240" cy="946874"/>
          </a:xfrm>
          <a:prstGeom prst="straightConnector1">
            <a:avLst/>
          </a:prstGeom>
          <a:noFill/>
          <a:ln w="50800" cap="flat" cmpd="sng" algn="ctr">
            <a:solidFill>
              <a:srgbClr val="002060"/>
            </a:solidFill>
            <a:prstDash val="solid"/>
            <a:tailEnd type="arrow"/>
          </a:ln>
          <a:effectLst/>
        </p:spPr>
      </p:cxnSp>
      <p:sp>
        <p:nvSpPr>
          <p:cNvPr id="78" name="Content Placeholder 4"/>
          <p:cNvSpPr txBox="1">
            <a:spLocks/>
          </p:cNvSpPr>
          <p:nvPr/>
        </p:nvSpPr>
        <p:spPr>
          <a:xfrm>
            <a:off x="5337554" y="4653453"/>
            <a:ext cx="3726901" cy="717255"/>
          </a:xfrm>
          <a:prstGeom prst="rect">
            <a:avLst/>
          </a:prstGeom>
        </p:spPr>
        <p:txBody>
          <a:bodyPr vert="horz" wrap="square" lIns="0" tIns="0" rIns="0" bIns="0" rtlCol="0">
            <a:noAutofit/>
          </a:bodyPr>
          <a:lstStyle>
            <a:lvl1pPr marL="281770" indent="-281770" algn="l" defTabSz="914363" rtl="0" eaLnBrk="1" latinLnBrk="0" hangingPunct="1">
              <a:lnSpc>
                <a:spcPct val="100000"/>
              </a:lnSpc>
              <a:spcBef>
                <a:spcPts val="0"/>
              </a:spcBef>
              <a:spcAft>
                <a:spcPts val="600"/>
              </a:spcAft>
              <a:buSzPct val="80000"/>
              <a:buFontTx/>
              <a:buBlip>
                <a:blip r:embed="rId13"/>
              </a:buBlip>
              <a:defRPr sz="2800" kern="1200">
                <a:gradFill>
                  <a:gsLst>
                    <a:gs pos="0">
                      <a:schemeClr val="bg1"/>
                    </a:gs>
                    <a:gs pos="86000">
                      <a:schemeClr val="bg1"/>
                    </a:gs>
                  </a:gsLst>
                  <a:lin ang="5400000" scaled="0"/>
                </a:gradFill>
                <a:effectLst/>
                <a:latin typeface="+mn-lt"/>
                <a:ea typeface="+mn-ea"/>
                <a:cs typeface="+mn-cs"/>
              </a:defRPr>
            </a:lvl1pPr>
            <a:lvl2pPr marL="576263" indent="-228600" algn="l" defTabSz="914363" rtl="0" eaLnBrk="1" latinLnBrk="0" hangingPunct="1">
              <a:lnSpc>
                <a:spcPct val="100000"/>
              </a:lnSpc>
              <a:spcBef>
                <a:spcPts val="0"/>
              </a:spcBef>
              <a:spcAft>
                <a:spcPts val="600"/>
              </a:spcAft>
              <a:buSzPct val="80000"/>
              <a:buFontTx/>
              <a:buBlip>
                <a:blip r:embed="rId13"/>
              </a:buBlip>
              <a:defRPr sz="2400" kern="1200">
                <a:gradFill>
                  <a:gsLst>
                    <a:gs pos="0">
                      <a:schemeClr val="bg1"/>
                    </a:gs>
                    <a:gs pos="86000">
                      <a:schemeClr val="bg1"/>
                    </a:gs>
                  </a:gsLst>
                  <a:lin ang="5400000" scaled="0"/>
                </a:gradFill>
                <a:effectLst/>
                <a:latin typeface="+mn-lt"/>
                <a:ea typeface="+mn-ea"/>
                <a:cs typeface="+mn-cs"/>
              </a:defRPr>
            </a:lvl2pPr>
            <a:lvl3pPr marL="914400"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3pPr>
            <a:lvl4pPr marL="1262063"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4pPr>
            <a:lvl5pPr marL="1600200" indent="-228600" algn="l" defTabSz="914363" rtl="0" eaLnBrk="1" latinLnBrk="0" hangingPunct="1">
              <a:lnSpc>
                <a:spcPct val="100000"/>
              </a:lnSpc>
              <a:spcBef>
                <a:spcPts val="0"/>
              </a:spcBef>
              <a:spcAft>
                <a:spcPts val="600"/>
              </a:spcAft>
              <a:buSzPct val="80000"/>
              <a:buFontTx/>
              <a:buBlip>
                <a:blip r:embed="rId13"/>
              </a:buBlip>
              <a:defRPr sz="2000" kern="1200">
                <a:gradFill>
                  <a:gsLst>
                    <a:gs pos="0">
                      <a:schemeClr val="bg1"/>
                    </a:gs>
                    <a:gs pos="86000">
                      <a:schemeClr val="bg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600"/>
              </a:spcAft>
              <a:buClrTx/>
              <a:buSzPct val="80000"/>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S</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ingle sign-on </a:t>
            </a:r>
            <a:r>
              <a:rPr kumimoji="0" lang="ru-RU" sz="1600" b="0" i="0" u="none" strike="noStrike" kern="1200" cap="none" spc="0" normalizeH="0" baseline="0" noProof="0" dirty="0" smtClean="0">
                <a:ln>
                  <a:noFill/>
                </a:ln>
                <a:solidFill>
                  <a:schemeClr val="tx1"/>
                </a:solidFill>
                <a:effectLst/>
                <a:uLnTx/>
                <a:uFillTx/>
                <a:latin typeface="+mj-lt"/>
                <a:ea typeface="+mn-ea"/>
                <a:cs typeface="+mn-cs"/>
              </a:rPr>
              <a:t>с популярными интернет-провайдерами</a:t>
            </a:r>
            <a:endParaRPr kumimoji="0" lang="en-US" sz="1600" b="0" i="0" u="none" strike="noStrike" kern="1200" cap="none" spc="0" normalizeH="0" baseline="0" noProof="0" dirty="0">
              <a:ln>
                <a:noFill/>
              </a:ln>
              <a:solidFill>
                <a:schemeClr val="tx1"/>
              </a:solidFill>
              <a:effectLst/>
              <a:uLnTx/>
              <a:uFillTx/>
              <a:latin typeface="+mj-lt"/>
              <a:ea typeface="+mn-ea"/>
              <a:cs typeface="+mn-cs"/>
            </a:endParaRPr>
          </a:p>
        </p:txBody>
      </p:sp>
      <p:sp>
        <p:nvSpPr>
          <p:cNvPr id="79" name="Slide Number Placeholder 6"/>
          <p:cNvSpPr>
            <a:spLocks noGrp="1"/>
          </p:cNvSpPr>
          <p:nvPr>
            <p:ph type="sldNum" sz="quarter" idx="4294967295"/>
          </p:nvPr>
        </p:nvSpPr>
        <p:spPr>
          <a:xfrm>
            <a:off x="10322932" y="6422064"/>
            <a:ext cx="1015735" cy="365125"/>
          </a:xfrm>
          <a:prstGeom prst="rect">
            <a:avLst/>
          </a:prstGeom>
        </p:spPr>
        <p:txBody>
          <a:bodyPr/>
          <a:lstStyle/>
          <a:p>
            <a:fld id="{6E5C0C82-A9C1-4FC6-AF29-F483B0191EC1}" type="slidenum">
              <a:rPr lang="en-US" smtClean="0"/>
              <a:t>19</a:t>
            </a:fld>
            <a:endParaRPr lang="en-US"/>
          </a:p>
        </p:txBody>
      </p:sp>
    </p:spTree>
    <p:extLst>
      <p:ext uri="{BB962C8B-B14F-4D97-AF65-F5344CB8AC3E}">
        <p14:creationId xmlns:p14="http://schemas.microsoft.com/office/powerpoint/2010/main" val="421283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69"/>
                                        </p:tgtEl>
                                        <p:attrNameLst>
                                          <p:attrName>style.visibility</p:attrName>
                                        </p:attrNameLst>
                                      </p:cBhvr>
                                      <p:to>
                                        <p:strVal val="visible"/>
                                      </p:to>
                                    </p:set>
                                    <p:animEffect transition="in" filter="wipe(down)">
                                      <p:cBhvr>
                                        <p:cTn id="9" dur="500"/>
                                        <p:tgtEl>
                                          <p:spTgt spid="69"/>
                                        </p:tgtEl>
                                      </p:cBhvr>
                                    </p:animEffect>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7778E-7 -2.96296E-6 L 0.13611 -0.29815 " pathEditMode="relative" rAng="0" ptsTypes="AA">
                                      <p:cBhvr>
                                        <p:cTn id="12" dur="2000" fill="hold"/>
                                        <p:tgtEl>
                                          <p:spTgt spid="59"/>
                                        </p:tgtEl>
                                        <p:attrNameLst>
                                          <p:attrName>ppt_x</p:attrName>
                                          <p:attrName>ppt_y</p:attrName>
                                        </p:attrNameLst>
                                      </p:cBhvr>
                                      <p:rCtr x="6806" y="-14907"/>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xEl>
                                              <p:pRg st="0" end="0"/>
                                            </p:txEl>
                                          </p:spTgt>
                                        </p:tgtEl>
                                        <p:attrNameLst>
                                          <p:attrName>style.visibility</p:attrName>
                                        </p:attrNameLst>
                                      </p:cBhvr>
                                      <p:to>
                                        <p:strVal val="visible"/>
                                      </p:to>
                                    </p:set>
                                  </p:childTnLst>
                                </p:cTn>
                              </p:par>
                            </p:childTnLst>
                          </p:cTn>
                        </p:par>
                        <p:par>
                          <p:cTn id="17" fill="hold">
                            <p:stCondLst>
                              <p:cond delay="0"/>
                            </p:stCondLst>
                            <p:childTnLst>
                              <p:par>
                                <p:cTn id="18" presetID="53" presetClass="entr" presetSubtype="16" fill="hold" nodeType="after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500" fill="hold"/>
                                        <p:tgtEl>
                                          <p:spTgt spid="66"/>
                                        </p:tgtEl>
                                        <p:attrNameLst>
                                          <p:attrName>ppt_w</p:attrName>
                                        </p:attrNameLst>
                                      </p:cBhvr>
                                      <p:tavLst>
                                        <p:tav tm="0">
                                          <p:val>
                                            <p:fltVal val="0"/>
                                          </p:val>
                                        </p:tav>
                                        <p:tav tm="100000">
                                          <p:val>
                                            <p:strVal val="#ppt_w"/>
                                          </p:val>
                                        </p:tav>
                                      </p:tavLst>
                                    </p:anim>
                                    <p:anim calcmode="lin" valueType="num">
                                      <p:cBhvr>
                                        <p:cTn id="21" dur="500" fill="hold"/>
                                        <p:tgtEl>
                                          <p:spTgt spid="66"/>
                                        </p:tgtEl>
                                        <p:attrNameLst>
                                          <p:attrName>ppt_h</p:attrName>
                                        </p:attrNameLst>
                                      </p:cBhvr>
                                      <p:tavLst>
                                        <p:tav tm="0">
                                          <p:val>
                                            <p:fltVal val="0"/>
                                          </p:val>
                                        </p:tav>
                                        <p:tav tm="100000">
                                          <p:val>
                                            <p:strVal val="#ppt_h"/>
                                          </p:val>
                                        </p:tav>
                                      </p:tavLst>
                                    </p:anim>
                                    <p:animEffect transition="in" filter="fade">
                                      <p:cBhvr>
                                        <p:cTn id="22" dur="500"/>
                                        <p:tgtEl>
                                          <p:spTgt spid="66"/>
                                        </p:tgtEl>
                                      </p:cBhvr>
                                    </p:animEffect>
                                  </p:childTnLst>
                                </p:cTn>
                              </p:par>
                              <p:par>
                                <p:cTn id="23" presetID="53" presetClass="entr" presetSubtype="16"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fltVal val="0"/>
                                          </p:val>
                                        </p:tav>
                                        <p:tav tm="100000">
                                          <p:val>
                                            <p:strVal val="#ppt_h"/>
                                          </p:val>
                                        </p:tav>
                                      </p:tavLst>
                                    </p:anim>
                                    <p:animEffect transition="in" filter="fade">
                                      <p:cBhvr>
                                        <p:cTn id="27" dur="500"/>
                                        <p:tgtEl>
                                          <p:spTgt spid="67"/>
                                        </p:tgtEl>
                                      </p:cBhvr>
                                    </p:animEffect>
                                  </p:childTnLst>
                                </p:cTn>
                              </p:par>
                              <p:par>
                                <p:cTn id="28" presetID="53" presetClass="entr" presetSubtype="16"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71">
                                            <p:txEl>
                                              <p:pRg st="0" end="0"/>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70">
                                            <p:txEl>
                                              <p:pRg st="0" end="0"/>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9"/>
                                        </p:tgtEl>
                                        <p:attrNameLst>
                                          <p:attrName>style.visibility</p:attrName>
                                        </p:attrNameLst>
                                      </p:cBhvr>
                                      <p:to>
                                        <p:strVal val="hidden"/>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73">
                                            <p:txEl>
                                              <p:pRg st="0" end="0"/>
                                            </p:txEl>
                                          </p:spTgt>
                                        </p:tgtEl>
                                        <p:attrNameLst>
                                          <p:attrName>style.visibility</p:attrName>
                                        </p:attrNameLst>
                                      </p:cBhvr>
                                      <p:to>
                                        <p:strVal val="visible"/>
                                      </p:to>
                                    </p:set>
                                  </p:childTnLst>
                                </p:cTn>
                              </p:par>
                              <p:par>
                                <p:cTn id="52" presetID="22" presetClass="entr" presetSubtype="4"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down)">
                                      <p:cBhvr>
                                        <p:cTn id="54" dur="500"/>
                                        <p:tgtEl>
                                          <p:spTgt spid="7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73">
                                            <p:txEl>
                                              <p:pRg st="0" end="0"/>
                                            </p:txEl>
                                          </p:spTgt>
                                        </p:tgtEl>
                                        <p:attrNameLst>
                                          <p:attrName>style.visibility</p:attrName>
                                        </p:attrNameLst>
                                      </p:cBhvr>
                                      <p:to>
                                        <p:strVal val="hidden"/>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78">
                                            <p:txEl>
                                              <p:pRg st="0" end="0"/>
                                            </p:txEl>
                                          </p:spTgt>
                                        </p:tgtEl>
                                        <p:attrNameLst>
                                          <p:attrName>style.visibility</p:attrName>
                                        </p:attrNameLst>
                                      </p:cBhvr>
                                      <p:to>
                                        <p:strVal val="visible"/>
                                      </p:to>
                                    </p:set>
                                  </p:childTnLst>
                                </p:cTn>
                              </p:par>
                            </p:childTnLst>
                          </p:cTn>
                        </p:par>
                        <p:par>
                          <p:cTn id="62" fill="hold">
                            <p:stCondLst>
                              <p:cond delay="0"/>
                            </p:stCondLst>
                            <p:childTnLst>
                              <p:par>
                                <p:cTn id="63" presetID="22" presetClass="entr" presetSubtype="4" fill="hold"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down)">
                                      <p:cBhvr>
                                        <p:cTn id="65" dur="500"/>
                                        <p:tgtEl>
                                          <p:spTgt spid="33"/>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left)">
                                      <p:cBhvr>
                                        <p:cTn id="69" dur="500"/>
                                        <p:tgtEl>
                                          <p:spTgt spid="74"/>
                                        </p:tgtEl>
                                      </p:cBhvr>
                                    </p:animEffect>
                                  </p:childTnLst>
                                </p:cTn>
                              </p:par>
                            </p:childTnLst>
                          </p:cTn>
                        </p:par>
                        <p:par>
                          <p:cTn id="70" fill="hold">
                            <p:stCondLst>
                              <p:cond delay="1000"/>
                            </p:stCondLst>
                            <p:childTnLst>
                              <p:par>
                                <p:cTn id="71" presetID="22" presetClass="entr" presetSubtype="4" fill="hold" nodeType="after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down)">
                                      <p:cBhvr>
                                        <p:cTn id="73" dur="500"/>
                                        <p:tgtEl>
                                          <p:spTgt spid="41"/>
                                        </p:tgtEl>
                                      </p:cBhvr>
                                    </p:animEffect>
                                  </p:childTnLst>
                                </p:cTn>
                              </p:par>
                            </p:childTnLst>
                          </p:cTn>
                        </p:par>
                        <p:par>
                          <p:cTn id="74" fill="hold">
                            <p:stCondLst>
                              <p:cond delay="1500"/>
                            </p:stCondLst>
                            <p:childTnLst>
                              <p:par>
                                <p:cTn id="75" presetID="22" presetClass="entr" presetSubtype="8" fill="hold" nodeType="after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wipe(left)">
                                      <p:cBhvr>
                                        <p:cTn id="77" dur="500"/>
                                        <p:tgtEl>
                                          <p:spTgt spid="75"/>
                                        </p:tgtEl>
                                      </p:cBhvr>
                                    </p:animEffect>
                                  </p:childTnLst>
                                </p:cTn>
                              </p:par>
                            </p:childTnLst>
                          </p:cTn>
                        </p:par>
                        <p:par>
                          <p:cTn id="78" fill="hold">
                            <p:stCondLst>
                              <p:cond delay="2000"/>
                            </p:stCondLst>
                            <p:childTnLst>
                              <p:par>
                                <p:cTn id="79" presetID="22" presetClass="entr" presetSubtype="4"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down)">
                                      <p:cBhvr>
                                        <p:cTn id="81" dur="500"/>
                                        <p:tgtEl>
                                          <p:spTgt spid="38"/>
                                        </p:tgtEl>
                                      </p:cBhvr>
                                    </p:animEffect>
                                  </p:childTnLst>
                                </p:cTn>
                              </p:par>
                            </p:childTnLst>
                          </p:cTn>
                        </p:par>
                        <p:par>
                          <p:cTn id="82" fill="hold">
                            <p:stCondLst>
                              <p:cond delay="2500"/>
                            </p:stCondLst>
                            <p:childTnLst>
                              <p:par>
                                <p:cTn id="83" presetID="22" presetClass="entr" presetSubtype="8" fill="hold" nodeType="after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left)">
                                      <p:cBhvr>
                                        <p:cTn id="85" dur="500"/>
                                        <p:tgtEl>
                                          <p:spTgt spid="76"/>
                                        </p:tgtEl>
                                      </p:cBhvr>
                                    </p:animEffect>
                                  </p:childTnLst>
                                </p:cTn>
                              </p:par>
                            </p:childTnLst>
                          </p:cTn>
                        </p:par>
                        <p:par>
                          <p:cTn id="86" fill="hold">
                            <p:stCondLst>
                              <p:cond delay="3000"/>
                            </p:stCondLst>
                            <p:childTnLst>
                              <p:par>
                                <p:cTn id="87" presetID="22" presetClass="entr" presetSubtype="4" fill="hold" nodeType="after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wipe(down)">
                                      <p:cBhvr>
                                        <p:cTn id="89" dur="500"/>
                                        <p:tgtEl>
                                          <p:spTgt spid="44"/>
                                        </p:tgtEl>
                                      </p:cBhvr>
                                    </p:animEffect>
                                  </p:childTnLst>
                                </p:cTn>
                              </p:par>
                            </p:childTnLst>
                          </p:cTn>
                        </p:par>
                        <p:par>
                          <p:cTn id="90" fill="hold">
                            <p:stCondLst>
                              <p:cond delay="3500"/>
                            </p:stCondLst>
                            <p:childTnLst>
                              <p:par>
                                <p:cTn id="91" presetID="22" presetClass="entr" presetSubtype="8" fill="hold" nodeType="after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wipe(left)">
                                      <p:cBhvr>
                                        <p:cTn id="9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70" grpId="0" build="allAtOnce"/>
      <p:bldP spid="71" grpId="0" build="allAtOnce"/>
      <p:bldP spid="73"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Объект 1"/>
          <p:cNvSpPr>
            <a:spLocks noGrp="1"/>
          </p:cNvSpPr>
          <p:nvPr>
            <p:ph idx="1"/>
          </p:nvPr>
        </p:nvSpPr>
        <p:spPr>
          <a:xfrm>
            <a:off x="539552" y="1484784"/>
            <a:ext cx="8115328" cy="4536504"/>
          </a:xfrm>
        </p:spPr>
        <p:txBody>
          <a:bodyPr>
            <a:normAutofit fontScale="92500" lnSpcReduction="20000"/>
          </a:bodyPr>
          <a:lstStyle/>
          <a:p>
            <a:r>
              <a:rPr lang="ru-RU" dirty="0"/>
              <a:t>Вопросы безопасности «облачных» технологий</a:t>
            </a:r>
            <a:endParaRPr lang="en-US" dirty="0"/>
          </a:p>
          <a:p>
            <a:r>
              <a:rPr lang="ru-RU" dirty="0"/>
              <a:t>Модель безопасности платформы </a:t>
            </a:r>
            <a:r>
              <a:rPr lang="en-US" dirty="0"/>
              <a:t>Windows Azure</a:t>
            </a:r>
          </a:p>
          <a:p>
            <a:pPr lvl="1"/>
            <a:r>
              <a:rPr lang="ru-RU" dirty="0"/>
              <a:t>Центры обработки данных</a:t>
            </a:r>
          </a:p>
          <a:p>
            <a:pPr lvl="1"/>
            <a:r>
              <a:rPr lang="ru-RU" dirty="0"/>
              <a:t>Сетевое взаимодействие</a:t>
            </a:r>
            <a:endParaRPr lang="en-US" dirty="0"/>
          </a:p>
          <a:p>
            <a:pPr lvl="1"/>
            <a:r>
              <a:rPr lang="ru-RU" dirty="0"/>
              <a:t>Изоляция и доступность приложений</a:t>
            </a:r>
            <a:endParaRPr lang="en-US" dirty="0"/>
          </a:p>
          <a:p>
            <a:pPr lvl="1"/>
            <a:r>
              <a:rPr lang="ru-RU" dirty="0"/>
              <a:t>Разработка приложений</a:t>
            </a:r>
          </a:p>
          <a:p>
            <a:pPr lvl="1"/>
            <a:r>
              <a:rPr lang="ru-RU" dirty="0"/>
              <a:t>Аутентификация и контроль доступа</a:t>
            </a:r>
          </a:p>
          <a:p>
            <a:pPr lvl="1"/>
            <a:r>
              <a:rPr lang="ru-RU" dirty="0"/>
              <a:t>Защита данных</a:t>
            </a:r>
            <a:endParaRPr lang="en-US" dirty="0"/>
          </a:p>
          <a:p>
            <a:r>
              <a:rPr lang="ru-RU" dirty="0"/>
              <a:t>Заключение</a:t>
            </a:r>
            <a:endParaRPr lang="en-US" dirty="0"/>
          </a:p>
          <a:p>
            <a:endParaRPr lang="ru-RU" dirty="0"/>
          </a:p>
        </p:txBody>
      </p:sp>
      <p:sp>
        <p:nvSpPr>
          <p:cNvPr id="3" name="Заголовок 2"/>
          <p:cNvSpPr>
            <a:spLocks noGrp="1"/>
          </p:cNvSpPr>
          <p:nvPr>
            <p:ph type="title"/>
          </p:nvPr>
        </p:nvSpPr>
        <p:spPr>
          <a:xfrm>
            <a:off x="395536" y="260648"/>
            <a:ext cx="8086724" cy="1143000"/>
          </a:xfrm>
        </p:spPr>
        <p:txBody>
          <a:bodyPr/>
          <a:lstStyle/>
          <a:p>
            <a:r>
              <a:rPr lang="ru-RU" dirty="0"/>
              <a:t>Содержание</a:t>
            </a:r>
          </a:p>
        </p:txBody>
      </p:sp>
    </p:spTree>
    <p:extLst>
      <p:ext uri="{BB962C8B-B14F-4D97-AF65-F5344CB8AC3E}">
        <p14:creationId xmlns:p14="http://schemas.microsoft.com/office/powerpoint/2010/main" val="238184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3200" dirty="0"/>
              <a:t>Безопасность </a:t>
            </a:r>
            <a:r>
              <a:rPr lang="en-US" sz="3200" dirty="0"/>
              <a:t>SQL Azure</a:t>
            </a:r>
            <a:endParaRPr lang="en-US" sz="3200" spc="-150" dirty="0">
              <a:ln w="3175">
                <a:noFill/>
              </a:ln>
              <a:solidFill>
                <a:srgbClr val="03C2F1"/>
              </a:solidFill>
              <a:cs typeface="Arial" charset="0"/>
            </a:endParaRPr>
          </a:p>
        </p:txBody>
      </p:sp>
      <p:sp>
        <p:nvSpPr>
          <p:cNvPr id="65" name="Rounded Rectangle 64"/>
          <p:cNvSpPr/>
          <p:nvPr/>
        </p:nvSpPr>
        <p:spPr bwMode="auto">
          <a:xfrm>
            <a:off x="2954731" y="1773909"/>
            <a:ext cx="2295308" cy="4593422"/>
          </a:xfrm>
          <a:prstGeom prst="roundRect">
            <a:avLst/>
          </a:prstGeom>
          <a:solidFill>
            <a:srgbClr val="0070C0">
              <a:alpha val="50000"/>
            </a:srgb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w="0" h="0"/>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chemeClr val="tx1"/>
                  </a:gs>
                  <a:gs pos="88000">
                    <a:schemeClr val="tx1"/>
                  </a:gs>
                </a:gsLst>
                <a:lin ang="5400000" scaled="0"/>
              </a:gradFill>
            </a:endParaRPr>
          </a:p>
        </p:txBody>
      </p:sp>
      <p:sp>
        <p:nvSpPr>
          <p:cNvPr id="80" name="Rounded Rectangle 79"/>
          <p:cNvSpPr/>
          <p:nvPr/>
        </p:nvSpPr>
        <p:spPr bwMode="auto">
          <a:xfrm>
            <a:off x="256589" y="1829510"/>
            <a:ext cx="2403324" cy="4537821"/>
          </a:xfrm>
          <a:prstGeom prst="roundRect">
            <a:avLst/>
          </a:prstGeom>
          <a:solidFill>
            <a:schemeClr val="accent5">
              <a:lumMod val="75000"/>
              <a:alpha val="50000"/>
            </a:scheme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w="0" h="0"/>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chemeClr val="tx1"/>
                  </a:gs>
                  <a:gs pos="88000">
                    <a:schemeClr val="tx1"/>
                  </a:gs>
                </a:gsLst>
                <a:lin ang="5400000" scaled="0"/>
              </a:gradFill>
            </a:endParaRPr>
          </a:p>
        </p:txBody>
      </p:sp>
      <p:sp>
        <p:nvSpPr>
          <p:cNvPr id="81" name="Content Placeholder 2"/>
          <p:cNvSpPr txBox="1">
            <a:spLocks/>
          </p:cNvSpPr>
          <p:nvPr/>
        </p:nvSpPr>
        <p:spPr>
          <a:xfrm>
            <a:off x="322195" y="2055979"/>
            <a:ext cx="2265709" cy="3992563"/>
          </a:xfrm>
          <a:prstGeom prst="rect">
            <a:avLst/>
          </a:prstGeom>
        </p:spPr>
        <p:txBody>
          <a:bodyPr>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Char char="•"/>
            </a:pPr>
            <a:r>
              <a:rPr lang="en-US" sz="1200" dirty="0" smtClean="0">
                <a:solidFill>
                  <a:schemeClr val="tx1"/>
                </a:solidFill>
                <a:latin typeface="+mj-lt"/>
              </a:rPr>
              <a:t>SQL </a:t>
            </a:r>
            <a:r>
              <a:rPr lang="ru-RU" sz="1200" dirty="0" smtClean="0">
                <a:solidFill>
                  <a:schemeClr val="tx1"/>
                </a:solidFill>
                <a:latin typeface="+mj-lt"/>
              </a:rPr>
              <a:t>и интегрированая </a:t>
            </a:r>
            <a:r>
              <a:rPr lang="en-US" sz="1200" dirty="0" smtClean="0">
                <a:solidFill>
                  <a:schemeClr val="tx1"/>
                </a:solidFill>
                <a:latin typeface="+mj-lt"/>
              </a:rPr>
              <a:t>Windows </a:t>
            </a:r>
            <a:r>
              <a:rPr lang="ru-RU" sz="1200" dirty="0" smtClean="0">
                <a:solidFill>
                  <a:schemeClr val="tx1"/>
                </a:solidFill>
                <a:latin typeface="+mj-lt"/>
              </a:rPr>
              <a:t>аутентификации</a:t>
            </a:r>
          </a:p>
          <a:p>
            <a:pPr>
              <a:buFont typeface="Arial" pitchFamily="34" charset="0"/>
              <a:buChar char="•"/>
            </a:pPr>
            <a:r>
              <a:rPr lang="ru-RU" sz="1200" dirty="0" smtClean="0">
                <a:solidFill>
                  <a:schemeClr val="tx1"/>
                </a:solidFill>
                <a:latin typeface="+mj-lt"/>
              </a:rPr>
              <a:t>Авторизация на основе пользователей и ролей в БД</a:t>
            </a:r>
          </a:p>
          <a:p>
            <a:pPr>
              <a:buFont typeface="Arial" pitchFamily="34" charset="0"/>
              <a:buChar char="•"/>
            </a:pPr>
            <a:r>
              <a:rPr lang="ru-RU" sz="1200" dirty="0" smtClean="0">
                <a:solidFill>
                  <a:schemeClr val="tx1"/>
                </a:solidFill>
                <a:latin typeface="+mj-lt"/>
              </a:rPr>
              <a:t>Серверные роли </a:t>
            </a:r>
            <a:r>
              <a:rPr lang="en-US" sz="1200" dirty="0" err="1" smtClean="0">
                <a:solidFill>
                  <a:schemeClr val="tx1"/>
                </a:solidFill>
                <a:latin typeface="+mj-lt"/>
              </a:rPr>
              <a:t>serveradmin</a:t>
            </a:r>
            <a:r>
              <a:rPr lang="en-US" sz="1200" dirty="0" smtClean="0">
                <a:solidFill>
                  <a:schemeClr val="tx1"/>
                </a:solidFill>
                <a:latin typeface="+mj-lt"/>
              </a:rPr>
              <a:t>, </a:t>
            </a:r>
            <a:r>
              <a:rPr lang="en-US" sz="1200" dirty="0" err="1" smtClean="0">
                <a:solidFill>
                  <a:schemeClr val="tx1"/>
                </a:solidFill>
                <a:latin typeface="+mj-lt"/>
              </a:rPr>
              <a:t>securityadmin</a:t>
            </a:r>
            <a:r>
              <a:rPr lang="en-US" sz="1200" dirty="0" smtClean="0">
                <a:solidFill>
                  <a:schemeClr val="tx1"/>
                </a:solidFill>
                <a:latin typeface="+mj-lt"/>
              </a:rPr>
              <a:t> </a:t>
            </a:r>
            <a:r>
              <a:rPr lang="ru-RU" sz="1200" dirty="0" smtClean="0">
                <a:solidFill>
                  <a:schemeClr val="tx1"/>
                </a:solidFill>
                <a:latin typeface="+mj-lt"/>
              </a:rPr>
              <a:t>и</a:t>
            </a:r>
            <a:r>
              <a:rPr lang="en-US" sz="1200" dirty="0" smtClean="0">
                <a:solidFill>
                  <a:schemeClr val="tx1"/>
                </a:solidFill>
                <a:latin typeface="+mj-lt"/>
              </a:rPr>
              <a:t> </a:t>
            </a:r>
            <a:r>
              <a:rPr lang="en-US" sz="1200" dirty="0" err="1" smtClean="0">
                <a:solidFill>
                  <a:schemeClr val="tx1"/>
                </a:solidFill>
                <a:latin typeface="+mj-lt"/>
              </a:rPr>
              <a:t>dbcreator</a:t>
            </a:r>
            <a:endParaRPr lang="en-US" sz="1200" dirty="0" smtClean="0">
              <a:solidFill>
                <a:schemeClr val="tx1"/>
              </a:solidFill>
              <a:latin typeface="+mj-lt"/>
            </a:endParaRPr>
          </a:p>
          <a:p>
            <a:pPr>
              <a:buFont typeface="Arial" pitchFamily="34" charset="0"/>
              <a:buChar char="•"/>
            </a:pPr>
            <a:r>
              <a:rPr lang="ru-RU" sz="1200" dirty="0" smtClean="0">
                <a:solidFill>
                  <a:schemeClr val="tx1"/>
                </a:solidFill>
                <a:latin typeface="+mj-lt"/>
              </a:rPr>
              <a:t>Доступ посредством </a:t>
            </a:r>
            <a:r>
              <a:rPr lang="en-US" sz="1200" dirty="0" smtClean="0">
                <a:solidFill>
                  <a:schemeClr val="tx1"/>
                </a:solidFill>
                <a:latin typeface="+mj-lt"/>
              </a:rPr>
              <a:t>TDS + SSL </a:t>
            </a:r>
            <a:r>
              <a:rPr lang="ru-RU" sz="1200" dirty="0" smtClean="0">
                <a:solidFill>
                  <a:schemeClr val="tx1"/>
                </a:solidFill>
                <a:latin typeface="+mj-lt"/>
              </a:rPr>
              <a:t>по порту </a:t>
            </a:r>
            <a:r>
              <a:rPr lang="en-US" sz="1200" dirty="0" smtClean="0">
                <a:solidFill>
                  <a:schemeClr val="tx1"/>
                </a:solidFill>
                <a:latin typeface="+mj-lt"/>
              </a:rPr>
              <a:t>TCP 1433</a:t>
            </a:r>
          </a:p>
          <a:p>
            <a:pPr>
              <a:buFont typeface="Arial" pitchFamily="34" charset="0"/>
              <a:buChar char="•"/>
            </a:pPr>
            <a:r>
              <a:rPr lang="ru-RU" sz="1200" dirty="0" smtClean="0">
                <a:solidFill>
                  <a:schemeClr val="tx1"/>
                </a:solidFill>
                <a:latin typeface="+mj-lt"/>
              </a:rPr>
              <a:t>Использование МСЭ хоста для блокирования </a:t>
            </a:r>
            <a:r>
              <a:rPr lang="en-US" sz="1200" dirty="0" smtClean="0">
                <a:solidFill>
                  <a:schemeClr val="tx1"/>
                </a:solidFill>
                <a:latin typeface="+mj-lt"/>
              </a:rPr>
              <a:t>IP-</a:t>
            </a:r>
            <a:r>
              <a:rPr lang="ru-RU" sz="1200" dirty="0" smtClean="0">
                <a:solidFill>
                  <a:schemeClr val="tx1"/>
                </a:solidFill>
                <a:latin typeface="+mj-lt"/>
              </a:rPr>
              <a:t>пакетов</a:t>
            </a:r>
            <a:endParaRPr lang="en-US" sz="1200" dirty="0" smtClean="0">
              <a:solidFill>
                <a:schemeClr val="tx1"/>
              </a:solidFill>
              <a:latin typeface="+mj-lt"/>
            </a:endParaRPr>
          </a:p>
          <a:p>
            <a:pPr>
              <a:buFont typeface="Arial" pitchFamily="34" charset="0"/>
              <a:buChar char="•"/>
            </a:pPr>
            <a:r>
              <a:rPr lang="ru-RU" sz="1200" dirty="0" smtClean="0">
                <a:solidFill>
                  <a:schemeClr val="tx1"/>
                </a:solidFill>
                <a:latin typeface="+mj-lt"/>
              </a:rPr>
              <a:t>Поддержка встроенного шифрования </a:t>
            </a:r>
            <a:r>
              <a:rPr lang="en-US" sz="1200" dirty="0" smtClean="0">
                <a:solidFill>
                  <a:schemeClr val="tx1"/>
                </a:solidFill>
                <a:latin typeface="+mj-lt"/>
              </a:rPr>
              <a:t>(TDE)</a:t>
            </a:r>
          </a:p>
          <a:p>
            <a:pPr>
              <a:buFontTx/>
              <a:buNone/>
            </a:pPr>
            <a:r>
              <a:rPr lang="en-US" sz="1200" dirty="0" smtClean="0">
                <a:solidFill>
                  <a:schemeClr val="tx1"/>
                </a:solidFill>
                <a:latin typeface="+mj-lt"/>
              </a:rPr>
              <a:t>	</a:t>
            </a:r>
          </a:p>
        </p:txBody>
      </p:sp>
      <p:sp>
        <p:nvSpPr>
          <p:cNvPr id="82" name="Content Placeholder 2"/>
          <p:cNvSpPr txBox="1">
            <a:spLocks/>
          </p:cNvSpPr>
          <p:nvPr/>
        </p:nvSpPr>
        <p:spPr>
          <a:xfrm>
            <a:off x="3091961" y="1904247"/>
            <a:ext cx="1944216" cy="381158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1200" dirty="0" smtClean="0">
                <a:solidFill>
                  <a:schemeClr val="tx1"/>
                </a:solidFill>
                <a:latin typeface="+mj-lt"/>
              </a:rPr>
              <a:t>Только </a:t>
            </a:r>
            <a:r>
              <a:rPr lang="en-US" sz="1200" dirty="0" smtClean="0">
                <a:solidFill>
                  <a:schemeClr val="tx1"/>
                </a:solidFill>
                <a:latin typeface="+mj-lt"/>
              </a:rPr>
              <a:t>SQL </a:t>
            </a:r>
            <a:r>
              <a:rPr lang="ru-RU" sz="1200" dirty="0" smtClean="0">
                <a:solidFill>
                  <a:schemeClr val="tx1"/>
                </a:solidFill>
                <a:latin typeface="+mj-lt"/>
              </a:rPr>
              <a:t>аутентификация</a:t>
            </a:r>
          </a:p>
          <a:p>
            <a:r>
              <a:rPr lang="ru-RU" sz="1200" dirty="0">
                <a:solidFill>
                  <a:schemeClr val="tx1"/>
                </a:solidFill>
                <a:latin typeface="+mj-lt"/>
              </a:rPr>
              <a:t>Авторизация на основе пользователей и ролей в БД</a:t>
            </a:r>
          </a:p>
          <a:p>
            <a:r>
              <a:rPr lang="ru-RU" sz="1200" dirty="0" smtClean="0">
                <a:solidFill>
                  <a:schemeClr val="tx1"/>
                </a:solidFill>
                <a:latin typeface="+mj-lt"/>
              </a:rPr>
              <a:t>Добавлены роли </a:t>
            </a:r>
            <a:r>
              <a:rPr lang="en-US" sz="1200" dirty="0" err="1" smtClean="0">
                <a:solidFill>
                  <a:schemeClr val="tx1"/>
                </a:solidFill>
                <a:latin typeface="+mj-lt"/>
              </a:rPr>
              <a:t>loginmanager</a:t>
            </a:r>
            <a:r>
              <a:rPr lang="en-US" sz="1200" dirty="0" smtClean="0">
                <a:solidFill>
                  <a:schemeClr val="tx1"/>
                </a:solidFill>
                <a:latin typeface="+mj-lt"/>
              </a:rPr>
              <a:t> </a:t>
            </a:r>
            <a:r>
              <a:rPr lang="ru-RU" sz="1200" dirty="0" smtClean="0">
                <a:solidFill>
                  <a:schemeClr val="tx1"/>
                </a:solidFill>
                <a:latin typeface="+mj-lt"/>
              </a:rPr>
              <a:t>и</a:t>
            </a:r>
            <a:r>
              <a:rPr lang="en-US" sz="1200" dirty="0" smtClean="0">
                <a:solidFill>
                  <a:schemeClr val="tx1"/>
                </a:solidFill>
                <a:latin typeface="+mj-lt"/>
              </a:rPr>
              <a:t> </a:t>
            </a:r>
            <a:r>
              <a:rPr lang="en-US" sz="1200" dirty="0" err="1">
                <a:solidFill>
                  <a:schemeClr val="tx1"/>
                </a:solidFill>
                <a:latin typeface="+mj-lt"/>
              </a:rPr>
              <a:t>dbmanager</a:t>
            </a:r>
            <a:r>
              <a:rPr lang="en-US" sz="1200" dirty="0">
                <a:solidFill>
                  <a:schemeClr val="tx1"/>
                </a:solidFill>
                <a:latin typeface="+mj-lt"/>
              </a:rPr>
              <a:t> </a:t>
            </a:r>
            <a:r>
              <a:rPr lang="ru-RU" sz="1200" dirty="0" smtClean="0">
                <a:solidFill>
                  <a:schemeClr val="tx1"/>
                </a:solidFill>
                <a:latin typeface="+mj-lt"/>
              </a:rPr>
              <a:t>в</a:t>
            </a:r>
            <a:r>
              <a:rPr lang="en-US" sz="1200" dirty="0" smtClean="0">
                <a:solidFill>
                  <a:schemeClr val="tx1"/>
                </a:solidFill>
                <a:latin typeface="+mj-lt"/>
              </a:rPr>
              <a:t> </a:t>
            </a:r>
            <a:r>
              <a:rPr lang="en-US" sz="1200" dirty="0">
                <a:solidFill>
                  <a:schemeClr val="tx1"/>
                </a:solidFill>
                <a:latin typeface="+mj-lt"/>
              </a:rPr>
              <a:t>Master DB </a:t>
            </a:r>
            <a:r>
              <a:rPr lang="ru-RU" sz="1200" dirty="0" smtClean="0">
                <a:solidFill>
                  <a:schemeClr val="tx1"/>
                </a:solidFill>
                <a:latin typeface="+mj-lt"/>
              </a:rPr>
              <a:t>для эмулирования серверных ролей</a:t>
            </a:r>
            <a:endParaRPr lang="en-US" sz="1200" dirty="0">
              <a:solidFill>
                <a:schemeClr val="tx1"/>
              </a:solidFill>
              <a:latin typeface="+mj-lt"/>
            </a:endParaRPr>
          </a:p>
          <a:p>
            <a:r>
              <a:rPr lang="ru-RU" sz="1200" dirty="0" smtClean="0">
                <a:solidFill>
                  <a:schemeClr val="tx1"/>
                </a:solidFill>
                <a:latin typeface="+mj-lt"/>
              </a:rPr>
              <a:t>Доступ посредством</a:t>
            </a:r>
            <a:r>
              <a:rPr lang="en-US" sz="1200" dirty="0" smtClean="0">
                <a:solidFill>
                  <a:schemeClr val="tx1"/>
                </a:solidFill>
                <a:latin typeface="+mj-lt"/>
              </a:rPr>
              <a:t> </a:t>
            </a:r>
            <a:r>
              <a:rPr lang="en-US" sz="1200" dirty="0">
                <a:solidFill>
                  <a:schemeClr val="tx1"/>
                </a:solidFill>
                <a:latin typeface="+mj-lt"/>
              </a:rPr>
              <a:t>TDS + SSL </a:t>
            </a:r>
            <a:r>
              <a:rPr lang="ru-RU" sz="1200" dirty="0" smtClean="0">
                <a:solidFill>
                  <a:schemeClr val="tx1"/>
                </a:solidFill>
                <a:latin typeface="+mj-lt"/>
              </a:rPr>
              <a:t>по порту</a:t>
            </a:r>
            <a:r>
              <a:rPr lang="en-US" sz="1200" dirty="0" smtClean="0">
                <a:solidFill>
                  <a:schemeClr val="tx1"/>
                </a:solidFill>
                <a:latin typeface="+mj-lt"/>
              </a:rPr>
              <a:t> </a:t>
            </a:r>
            <a:r>
              <a:rPr lang="en-US" sz="1200" dirty="0">
                <a:solidFill>
                  <a:schemeClr val="tx1"/>
                </a:solidFill>
                <a:latin typeface="+mj-lt"/>
              </a:rPr>
              <a:t>TCP 1433</a:t>
            </a:r>
          </a:p>
          <a:p>
            <a:r>
              <a:rPr lang="ru-RU" sz="1200" dirty="0" smtClean="0">
                <a:solidFill>
                  <a:schemeClr val="tx1"/>
                </a:solidFill>
                <a:latin typeface="+mj-lt"/>
              </a:rPr>
              <a:t>Встроенный МСЭ </a:t>
            </a:r>
            <a:r>
              <a:rPr lang="en-US" sz="1200" dirty="0" smtClean="0">
                <a:solidFill>
                  <a:schemeClr val="tx1"/>
                </a:solidFill>
                <a:latin typeface="+mj-lt"/>
              </a:rPr>
              <a:t>SQL Azure</a:t>
            </a:r>
            <a:endParaRPr lang="ru-RU" sz="1200" dirty="0" smtClean="0">
              <a:solidFill>
                <a:schemeClr val="tx1"/>
              </a:solidFill>
              <a:latin typeface="+mj-lt"/>
            </a:endParaRPr>
          </a:p>
          <a:p>
            <a:r>
              <a:rPr lang="ru-RU" sz="1200" dirty="0" smtClean="0">
                <a:solidFill>
                  <a:schemeClr val="tx1"/>
                </a:solidFill>
                <a:latin typeface="+mj-lt"/>
              </a:rPr>
              <a:t>Остутствует встроенное шифрование (сейчас)</a:t>
            </a:r>
            <a:r>
              <a:rPr lang="en-US" sz="1200" dirty="0">
                <a:solidFill>
                  <a:schemeClr val="tx1"/>
                </a:solidFill>
                <a:latin typeface="+mj-lt"/>
              </a:rPr>
              <a:t>	</a:t>
            </a:r>
          </a:p>
        </p:txBody>
      </p:sp>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8452" y="1051618"/>
            <a:ext cx="1831234" cy="564422"/>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236" y="1154803"/>
            <a:ext cx="1820030" cy="462432"/>
          </a:xfrm>
          <a:prstGeom prst="rect">
            <a:avLst/>
          </a:prstGeom>
        </p:spPr>
      </p:pic>
      <p:pic>
        <p:nvPicPr>
          <p:cNvPr id="85"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7284164" y="4928001"/>
            <a:ext cx="1088513" cy="1088230"/>
          </a:xfrm>
          <a:prstGeom prst="rect">
            <a:avLst/>
          </a:prstGeom>
          <a:noFill/>
        </p:spPr>
      </p:pic>
      <p:pic>
        <p:nvPicPr>
          <p:cNvPr id="86"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7308669" y="3556885"/>
            <a:ext cx="1088513" cy="1088230"/>
          </a:xfrm>
          <a:prstGeom prst="rect">
            <a:avLst/>
          </a:prstGeom>
          <a:noFill/>
        </p:spPr>
      </p:pic>
      <p:pic>
        <p:nvPicPr>
          <p:cNvPr id="87"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7341329" y="2170783"/>
            <a:ext cx="1088513" cy="1088230"/>
          </a:xfrm>
          <a:prstGeom prst="rect">
            <a:avLst/>
          </a:prstGeom>
          <a:noFill/>
        </p:spPr>
      </p:pic>
      <p:pic>
        <p:nvPicPr>
          <p:cNvPr id="88"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5592425" y="2585433"/>
            <a:ext cx="1088513" cy="1088230"/>
          </a:xfrm>
          <a:prstGeom prst="rect">
            <a:avLst/>
          </a:prstGeom>
          <a:noFill/>
        </p:spPr>
      </p:pic>
      <p:sp>
        <p:nvSpPr>
          <p:cNvPr id="89" name="Can 88"/>
          <p:cNvSpPr/>
          <p:nvPr/>
        </p:nvSpPr>
        <p:spPr bwMode="auto">
          <a:xfrm>
            <a:off x="7779604" y="2376555"/>
            <a:ext cx="941541" cy="563071"/>
          </a:xfrm>
          <a:prstGeom prst="can">
            <a:avLst/>
          </a:prstGeom>
          <a:gradFill rotWithShape="1">
            <a:gsLst>
              <a:gs pos="0">
                <a:srgbClr val="002060">
                  <a:shade val="15000"/>
                  <a:satMod val="180000"/>
                </a:srgbClr>
              </a:gs>
              <a:gs pos="50000">
                <a:srgbClr val="002060">
                  <a:shade val="45000"/>
                  <a:satMod val="170000"/>
                </a:srgbClr>
              </a:gs>
              <a:gs pos="70000">
                <a:srgbClr val="002060">
                  <a:tint val="99000"/>
                  <a:shade val="65000"/>
                  <a:satMod val="155000"/>
                </a:srgbClr>
              </a:gs>
              <a:gs pos="100000">
                <a:srgbClr val="002060">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002060">
                <a:satMod val="300000"/>
              </a:srgbClr>
            </a:contourClr>
          </a:sp3d>
        </p:spPr>
        <p:txBody>
          <a:bodyPr vert="horz" wrap="square" lIns="68559" tIns="34280" rIns="68559" bIns="34280" numCol="1" rtlCol="0" anchor="ctr" anchorCtr="0" compatLnSpc="1">
            <a:prstTxWarp prst="textNoShape">
              <a:avLst/>
            </a:prstTxWarp>
          </a:bodyPr>
          <a:lstStyle/>
          <a:p>
            <a:pPr marL="0" marR="0" lvl="0" indent="0" algn="ctr" defTabSz="68540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mn-cs"/>
              </a:rPr>
              <a:t>Replica 1</a:t>
            </a:r>
          </a:p>
        </p:txBody>
      </p:sp>
      <p:sp>
        <p:nvSpPr>
          <p:cNvPr id="90" name="Can 89"/>
          <p:cNvSpPr/>
          <p:nvPr/>
        </p:nvSpPr>
        <p:spPr bwMode="auto">
          <a:xfrm>
            <a:off x="7746944" y="3762657"/>
            <a:ext cx="941541" cy="563071"/>
          </a:xfrm>
          <a:prstGeom prst="can">
            <a:avLst/>
          </a:prstGeom>
          <a:gradFill rotWithShape="1">
            <a:gsLst>
              <a:gs pos="0">
                <a:srgbClr val="002060">
                  <a:shade val="15000"/>
                  <a:satMod val="180000"/>
                </a:srgbClr>
              </a:gs>
              <a:gs pos="50000">
                <a:srgbClr val="002060">
                  <a:shade val="45000"/>
                  <a:satMod val="170000"/>
                </a:srgbClr>
              </a:gs>
              <a:gs pos="70000">
                <a:srgbClr val="002060">
                  <a:tint val="99000"/>
                  <a:shade val="65000"/>
                  <a:satMod val="155000"/>
                </a:srgbClr>
              </a:gs>
              <a:gs pos="100000">
                <a:srgbClr val="002060">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002060">
                <a:satMod val="300000"/>
              </a:srgbClr>
            </a:contourClr>
          </a:sp3d>
        </p:spPr>
        <p:txBody>
          <a:bodyPr vert="horz" wrap="square" lIns="68559" tIns="34280" rIns="68559" bIns="34280" numCol="1" rtlCol="0" anchor="ctr" anchorCtr="0" compatLnSpc="1">
            <a:prstTxWarp prst="textNoShape">
              <a:avLst/>
            </a:prstTxWarp>
          </a:bodyPr>
          <a:lstStyle/>
          <a:p>
            <a:pPr marL="0" marR="0" lvl="0" indent="0" algn="ctr" defTabSz="68540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mn-cs"/>
              </a:rPr>
              <a:t>Replica 2</a:t>
            </a:r>
          </a:p>
        </p:txBody>
      </p:sp>
      <p:sp>
        <p:nvSpPr>
          <p:cNvPr id="91" name="Can 90"/>
          <p:cNvSpPr/>
          <p:nvPr/>
        </p:nvSpPr>
        <p:spPr bwMode="auto">
          <a:xfrm>
            <a:off x="7779604" y="5133773"/>
            <a:ext cx="941541" cy="563071"/>
          </a:xfrm>
          <a:prstGeom prst="can">
            <a:avLst/>
          </a:prstGeom>
          <a:gradFill rotWithShape="1">
            <a:gsLst>
              <a:gs pos="0">
                <a:srgbClr val="002060">
                  <a:shade val="15000"/>
                  <a:satMod val="180000"/>
                </a:srgbClr>
              </a:gs>
              <a:gs pos="50000">
                <a:srgbClr val="002060">
                  <a:shade val="45000"/>
                  <a:satMod val="170000"/>
                </a:srgbClr>
              </a:gs>
              <a:gs pos="70000">
                <a:srgbClr val="002060">
                  <a:tint val="99000"/>
                  <a:shade val="65000"/>
                  <a:satMod val="155000"/>
                </a:srgbClr>
              </a:gs>
              <a:gs pos="100000">
                <a:srgbClr val="002060">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002060">
                <a:satMod val="300000"/>
              </a:srgbClr>
            </a:contourClr>
          </a:sp3d>
        </p:spPr>
        <p:txBody>
          <a:bodyPr vert="horz" wrap="square" lIns="68559" tIns="34280" rIns="68559" bIns="34280" numCol="1" rtlCol="0" anchor="ctr" anchorCtr="0" compatLnSpc="1">
            <a:prstTxWarp prst="textNoShape">
              <a:avLst/>
            </a:prstTxWarp>
          </a:bodyPr>
          <a:lstStyle/>
          <a:p>
            <a:pPr marL="0" marR="0" lvl="0" indent="0" algn="ctr" defTabSz="68540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mn-cs"/>
              </a:rPr>
              <a:t>Replica 3</a:t>
            </a:r>
          </a:p>
        </p:txBody>
      </p:sp>
      <p:sp>
        <p:nvSpPr>
          <p:cNvPr id="92" name="Can 91"/>
          <p:cNvSpPr/>
          <p:nvPr/>
        </p:nvSpPr>
        <p:spPr bwMode="auto">
          <a:xfrm>
            <a:off x="5945399" y="3158981"/>
            <a:ext cx="724262" cy="511882"/>
          </a:xfrm>
          <a:prstGeom prst="can">
            <a:avLst/>
          </a:prstGeom>
          <a:gradFill rotWithShape="1">
            <a:gsLst>
              <a:gs pos="0">
                <a:sysClr val="windowText" lastClr="000000">
                  <a:shade val="15000"/>
                  <a:satMod val="180000"/>
                </a:sysClr>
              </a:gs>
              <a:gs pos="50000">
                <a:sysClr val="windowText" lastClr="000000">
                  <a:shade val="45000"/>
                  <a:satMod val="170000"/>
                </a:sysClr>
              </a:gs>
              <a:gs pos="70000">
                <a:sysClr val="windowText" lastClr="000000">
                  <a:tint val="99000"/>
                  <a:shade val="65000"/>
                  <a:satMod val="155000"/>
                </a:sysClr>
              </a:gs>
              <a:gs pos="100000">
                <a:sysClr val="windowText" lastClr="000000">
                  <a:tint val="95500"/>
                  <a:shade val="100000"/>
                  <a:satMod val="155000"/>
                </a:sys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ysClr val="windowText" lastClr="000000">
                <a:satMod val="300000"/>
              </a:sysClr>
            </a:contourClr>
          </a:sp3d>
        </p:spPr>
        <p:txBody>
          <a:bodyPr vert="horz" wrap="square" lIns="68559" tIns="34280" rIns="68559" bIns="34280" numCol="1" rtlCol="0" anchor="ctr" anchorCtr="0" compatLnSpc="1">
            <a:prstTxWarp prst="textNoShape">
              <a:avLst/>
            </a:prstTxWarp>
          </a:bodyPr>
          <a:lstStyle/>
          <a:p>
            <a:pPr marL="0" marR="0" lvl="0" indent="0" algn="ctr" defTabSz="68540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a:ea typeface="+mn-ea"/>
                <a:cs typeface="+mn-cs"/>
              </a:rPr>
              <a:t>DB</a:t>
            </a:r>
          </a:p>
        </p:txBody>
      </p:sp>
      <p:cxnSp>
        <p:nvCxnSpPr>
          <p:cNvPr id="93" name="Straight Arrow Connector 92"/>
          <p:cNvCxnSpPr/>
          <p:nvPr/>
        </p:nvCxnSpPr>
        <p:spPr>
          <a:xfrm flipV="1">
            <a:off x="6840415" y="2583123"/>
            <a:ext cx="751955" cy="176019"/>
          </a:xfrm>
          <a:prstGeom prst="straightConnector1">
            <a:avLst/>
          </a:prstGeom>
          <a:noFill/>
          <a:ln w="63500" cap="flat" cmpd="thickThin" algn="ctr">
            <a:solidFill>
              <a:srgbClr val="F5CD2D"/>
            </a:solidFill>
            <a:prstDash val="solid"/>
            <a:tailEnd type="arrow"/>
          </a:ln>
          <a:effectLst>
            <a:outerShdw blurRad="50800" dist="38100" dir="5400000" rotWithShape="0">
              <a:srgbClr val="000000">
                <a:alpha val="35000"/>
              </a:srgbClr>
            </a:outerShdw>
          </a:effectLst>
        </p:spPr>
      </p:cxnSp>
      <p:cxnSp>
        <p:nvCxnSpPr>
          <p:cNvPr id="94" name="Straight Arrow Connector 93"/>
          <p:cNvCxnSpPr>
            <a:endCxn id="90" idx="1"/>
          </p:cNvCxnSpPr>
          <p:nvPr/>
        </p:nvCxnSpPr>
        <p:spPr>
          <a:xfrm>
            <a:off x="8209794" y="3354178"/>
            <a:ext cx="7921" cy="408479"/>
          </a:xfrm>
          <a:prstGeom prst="straightConnector1">
            <a:avLst/>
          </a:prstGeom>
          <a:noFill/>
          <a:ln w="63500" cap="flat" cmpd="thickThin" algn="ctr">
            <a:solidFill>
              <a:srgbClr val="F5CD2D"/>
            </a:solidFill>
            <a:prstDash val="solid"/>
            <a:tailEnd type="arrow"/>
          </a:ln>
          <a:effectLst>
            <a:outerShdw blurRad="50800" dist="38100" dir="5400000" rotWithShape="0">
              <a:srgbClr val="000000">
                <a:alpha val="35000"/>
              </a:srgbClr>
            </a:outerShdw>
          </a:effectLst>
        </p:spPr>
      </p:cxnSp>
      <p:sp>
        <p:nvSpPr>
          <p:cNvPr id="95" name="Right Arrow 94"/>
          <p:cNvSpPr/>
          <p:nvPr/>
        </p:nvSpPr>
        <p:spPr bwMode="auto">
          <a:xfrm>
            <a:off x="5331946" y="2838528"/>
            <a:ext cx="651836" cy="409505"/>
          </a:xfrm>
          <a:prstGeom prst="rightArrow">
            <a:avLst/>
          </a:prstGeom>
          <a:gradFill rotWithShape="1">
            <a:gsLst>
              <a:gs pos="0">
                <a:srgbClr val="00B0F0">
                  <a:shade val="15000"/>
                  <a:satMod val="180000"/>
                </a:srgbClr>
              </a:gs>
              <a:gs pos="50000">
                <a:srgbClr val="00B0F0">
                  <a:shade val="45000"/>
                  <a:satMod val="170000"/>
                </a:srgbClr>
              </a:gs>
              <a:gs pos="70000">
                <a:srgbClr val="00B0F0">
                  <a:tint val="99000"/>
                  <a:shade val="65000"/>
                  <a:satMod val="155000"/>
                </a:srgbClr>
              </a:gs>
              <a:gs pos="100000">
                <a:srgbClr val="00B0F0">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00B0F0">
                <a:satMod val="300000"/>
              </a:srgbClr>
            </a:contourClr>
          </a:sp3d>
        </p:spPr>
        <p:txBody>
          <a:bodyPr vert="horz" wrap="square" lIns="68559" tIns="34280" rIns="68559" bIns="34280" numCol="1" rtlCol="0" anchor="ctr" anchorCtr="0" compatLnSpc="1">
            <a:prstTxWarp prst="textNoShape">
              <a:avLst/>
            </a:prstTxWarp>
          </a:bodyPr>
          <a:lstStyle/>
          <a:p>
            <a:pPr marL="0" marR="0" lvl="0" indent="0" algn="ctr" defTabSz="6854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sp>
        <p:nvSpPr>
          <p:cNvPr id="96" name="TextBox 95"/>
          <p:cNvSpPr txBox="1"/>
          <p:nvPr/>
        </p:nvSpPr>
        <p:spPr>
          <a:xfrm>
            <a:off x="5533748" y="1404577"/>
            <a:ext cx="1207881" cy="738664"/>
          </a:xfrm>
          <a:prstGeom prst="rect">
            <a:avLst/>
          </a:prstGeom>
          <a:noFill/>
        </p:spPr>
        <p:txBody>
          <a:bodyPr wrap="square" lIns="0" tIns="0" rIns="0" bIns="0" rtlCol="0">
            <a:spAutoFit/>
          </a:bodyPr>
          <a:lstStyle/>
          <a:p>
            <a:pPr marL="0" marR="0" lvl="0" indent="0" algn="ctr" defTabSz="685607" eaLnBrk="1" fontAlgn="auto" latinLnBrk="0" hangingPunct="1">
              <a:lnSpc>
                <a:spcPct val="100000"/>
              </a:lnSpc>
              <a:spcBef>
                <a:spcPts val="0"/>
              </a:spcBef>
              <a:spcAft>
                <a:spcPts val="0"/>
              </a:spcAft>
              <a:buClrTx/>
              <a:buSzTx/>
              <a:buFontTx/>
              <a:buNone/>
              <a:tabLst/>
              <a:defRPr/>
            </a:pPr>
            <a:r>
              <a:rPr kumimoji="0" lang="ru-RU" sz="1600" b="1" i="0" u="none" strike="noStrike" kern="0" cap="none" spc="0" normalizeH="0" baseline="0" noProof="0" dirty="0" smtClean="0">
                <a:ln>
                  <a:noFill/>
                </a:ln>
                <a:effectLst/>
                <a:uLnTx/>
                <a:uFillTx/>
              </a:rPr>
              <a:t>Единая </a:t>
            </a:r>
            <a:br>
              <a:rPr kumimoji="0" lang="ru-RU" sz="1600" b="1" i="0" u="none" strike="noStrike" kern="0" cap="none" spc="0" normalizeH="0" baseline="0" noProof="0" dirty="0" smtClean="0">
                <a:ln>
                  <a:noFill/>
                </a:ln>
                <a:effectLst/>
                <a:uLnTx/>
                <a:uFillTx/>
              </a:rPr>
            </a:br>
            <a:r>
              <a:rPr kumimoji="0" lang="ru-RU" sz="1600" b="1" i="0" u="none" strike="noStrike" kern="0" cap="none" spc="0" normalizeH="0" baseline="0" noProof="0" dirty="0" smtClean="0">
                <a:ln>
                  <a:noFill/>
                </a:ln>
                <a:effectLst/>
                <a:uLnTx/>
                <a:uFillTx/>
              </a:rPr>
              <a:t>логическая БД</a:t>
            </a:r>
            <a:endParaRPr kumimoji="0" lang="en-US" sz="1600" b="1" i="0" u="none" strike="noStrike" kern="0" cap="none" spc="0" normalizeH="0" baseline="0" noProof="0" dirty="0">
              <a:ln>
                <a:noFill/>
              </a:ln>
              <a:effectLst/>
              <a:uLnTx/>
              <a:uFillTx/>
            </a:endParaRPr>
          </a:p>
        </p:txBody>
      </p:sp>
      <p:sp>
        <p:nvSpPr>
          <p:cNvPr id="97" name="TextBox 96"/>
          <p:cNvSpPr txBox="1"/>
          <p:nvPr/>
        </p:nvSpPr>
        <p:spPr>
          <a:xfrm>
            <a:off x="7535894" y="1466551"/>
            <a:ext cx="1152591" cy="492443"/>
          </a:xfrm>
          <a:prstGeom prst="rect">
            <a:avLst/>
          </a:prstGeom>
          <a:noFill/>
        </p:spPr>
        <p:txBody>
          <a:bodyPr wrap="square" lIns="0" tIns="0" rIns="0" bIns="0" rtlCol="0">
            <a:spAutoFit/>
          </a:bodyPr>
          <a:lstStyle/>
          <a:p>
            <a:pPr marL="0" marR="0" lvl="0" indent="0" algn="ctr" defTabSz="685607" eaLnBrk="1" fontAlgn="auto" latinLnBrk="0" hangingPunct="1">
              <a:lnSpc>
                <a:spcPct val="100000"/>
              </a:lnSpc>
              <a:spcBef>
                <a:spcPts val="0"/>
              </a:spcBef>
              <a:spcAft>
                <a:spcPts val="0"/>
              </a:spcAft>
              <a:buClrTx/>
              <a:buSzTx/>
              <a:buFontTx/>
              <a:buNone/>
              <a:tabLst/>
              <a:defRPr/>
            </a:pPr>
            <a:r>
              <a:rPr kumimoji="0" lang="ru-RU" sz="1600" b="1" i="0" u="none" strike="noStrike" kern="0" cap="none" spc="0" normalizeH="0" baseline="0" noProof="0" dirty="0" smtClean="0">
                <a:ln>
                  <a:noFill/>
                </a:ln>
                <a:effectLst/>
                <a:uLnTx/>
                <a:uFillTx/>
              </a:rPr>
              <a:t>Физические </a:t>
            </a:r>
            <a:br>
              <a:rPr kumimoji="0" lang="ru-RU" sz="1600" b="1" i="0" u="none" strike="noStrike" kern="0" cap="none" spc="0" normalizeH="0" baseline="0" noProof="0" dirty="0" smtClean="0">
                <a:ln>
                  <a:noFill/>
                </a:ln>
                <a:effectLst/>
                <a:uLnTx/>
                <a:uFillTx/>
              </a:rPr>
            </a:br>
            <a:r>
              <a:rPr kumimoji="0" lang="ru-RU" sz="1600" b="1" i="0" u="none" strike="noStrike" kern="0" cap="none" spc="0" normalizeH="0" baseline="0" noProof="0" dirty="0" smtClean="0">
                <a:ln>
                  <a:noFill/>
                </a:ln>
                <a:effectLst/>
                <a:uLnTx/>
                <a:uFillTx/>
              </a:rPr>
              <a:t>реплики</a:t>
            </a:r>
            <a:endParaRPr kumimoji="0" lang="en-US" sz="1600" b="1" i="0" u="none" strike="noStrike" kern="0" cap="none" spc="0" normalizeH="0" baseline="0" noProof="0" dirty="0">
              <a:ln>
                <a:noFill/>
              </a:ln>
              <a:effectLst/>
              <a:uLnTx/>
              <a:uFillTx/>
            </a:endParaRPr>
          </a:p>
        </p:txBody>
      </p:sp>
      <p:cxnSp>
        <p:nvCxnSpPr>
          <p:cNvPr id="98" name="Curved Connector 97"/>
          <p:cNvCxnSpPr>
            <a:stCxn id="89" idx="4"/>
            <a:endCxn id="91" idx="4"/>
          </p:cNvCxnSpPr>
          <p:nvPr/>
        </p:nvCxnSpPr>
        <p:spPr>
          <a:xfrm>
            <a:off x="8721145" y="2658091"/>
            <a:ext cx="12700" cy="2757218"/>
          </a:xfrm>
          <a:prstGeom prst="curvedConnector3">
            <a:avLst>
              <a:gd name="adj1" fmla="val 1800000"/>
            </a:avLst>
          </a:prstGeom>
          <a:noFill/>
          <a:ln w="63500" cap="flat" cmpd="thickThin" algn="ctr">
            <a:solidFill>
              <a:srgbClr val="F5CD2D"/>
            </a:solidFill>
            <a:prstDash val="solid"/>
            <a:tailEnd type="arrow"/>
          </a:ln>
          <a:effectLst>
            <a:outerShdw blurRad="50800" dist="38100" dir="5400000" rotWithShape="0">
              <a:srgbClr val="000000">
                <a:alpha val="35000"/>
              </a:srgbClr>
            </a:outerShdw>
          </a:effectLst>
        </p:spPr>
      </p:cxnSp>
      <p:sp>
        <p:nvSpPr>
          <p:cNvPr id="99" name="TextBox 98"/>
          <p:cNvSpPr txBox="1"/>
          <p:nvPr/>
        </p:nvSpPr>
        <p:spPr>
          <a:xfrm>
            <a:off x="6614794" y="2315053"/>
            <a:ext cx="837526" cy="430887"/>
          </a:xfrm>
          <a:prstGeom prst="rect">
            <a:avLst/>
          </a:prstGeom>
          <a:noFill/>
        </p:spPr>
        <p:txBody>
          <a:bodyPr wrap="square" lIns="0" tIns="0" rIns="0" bIns="0" rtlCol="0">
            <a:spAutoFit/>
          </a:bodyPr>
          <a:lstStyle>
            <a:defPPr>
              <a:defRPr lang="en-US"/>
            </a:defPPr>
            <a:lvl1pPr algn="ctr">
              <a:defRPr sz="1400">
                <a:gradFill>
                  <a:gsLst>
                    <a:gs pos="0">
                      <a:schemeClr val="tx1"/>
                    </a:gs>
                    <a:gs pos="86000">
                      <a:schemeClr val="tx1"/>
                    </a:gs>
                  </a:gsLst>
                  <a:lin ang="5400000" scaled="0"/>
                </a:gradFill>
              </a:defRPr>
            </a:lvl1pPr>
          </a:lstStyle>
          <a:p>
            <a:pPr marL="0" marR="0" lvl="0" indent="0" algn="ctr" defTabSz="68560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rPr>
              <a:t>Single Primary</a:t>
            </a:r>
          </a:p>
        </p:txBody>
      </p:sp>
      <p:sp>
        <p:nvSpPr>
          <p:cNvPr id="100" name="TextBox 99"/>
          <p:cNvSpPr txBox="1"/>
          <p:nvPr/>
        </p:nvSpPr>
        <p:spPr>
          <a:xfrm>
            <a:off x="6087800" y="4616459"/>
            <a:ext cx="970541" cy="430887"/>
          </a:xfrm>
          <a:prstGeom prst="rect">
            <a:avLst/>
          </a:prstGeom>
          <a:noFill/>
        </p:spPr>
        <p:txBody>
          <a:bodyPr wrap="square" lIns="0" tIns="0" rIns="0" bIns="0" rtlCol="0">
            <a:spAutoFit/>
          </a:bodyPr>
          <a:lstStyle/>
          <a:p>
            <a:pPr marR="0" lvl="0" indent="0" algn="ctr" defTabSz="685607" fontAlgn="auto">
              <a:lnSpc>
                <a:spcPct val="100000"/>
              </a:lnSpc>
              <a:spcBef>
                <a:spcPts val="0"/>
              </a:spcBef>
              <a:spcAft>
                <a:spcPts val="0"/>
              </a:spcAft>
              <a:buClrTx/>
              <a:buSzTx/>
              <a:buFontTx/>
              <a:buNone/>
              <a:tabLst/>
              <a:defRPr/>
            </a:pPr>
            <a:r>
              <a:rPr lang="en-US" sz="1400" b="1" kern="0" dirty="0"/>
              <a:t>Multiple</a:t>
            </a:r>
          </a:p>
          <a:p>
            <a:pPr algn="ctr" defTabSz="685607"/>
            <a:r>
              <a:rPr lang="en-US" sz="1400" b="1" kern="0" dirty="0" err="1"/>
              <a:t>Secondaries</a:t>
            </a:r>
            <a:endParaRPr lang="en-US" sz="1400" b="1" kern="0" dirty="0"/>
          </a:p>
        </p:txBody>
      </p:sp>
      <p:cxnSp>
        <p:nvCxnSpPr>
          <p:cNvPr id="101" name="Straight Arrow Connector 100"/>
          <p:cNvCxnSpPr/>
          <p:nvPr/>
        </p:nvCxnSpPr>
        <p:spPr>
          <a:xfrm>
            <a:off x="8208515" y="3080033"/>
            <a:ext cx="0" cy="300867"/>
          </a:xfrm>
          <a:prstGeom prst="straightConnector1">
            <a:avLst/>
          </a:prstGeom>
          <a:noFill/>
          <a:ln w="63500" cap="flat" cmpd="thickThin" algn="ctr">
            <a:solidFill>
              <a:srgbClr val="F5CD2D"/>
            </a:solidFill>
            <a:prstDash val="solid"/>
            <a:tailEnd type="arrow"/>
          </a:ln>
          <a:effectLst>
            <a:outerShdw blurRad="50800" dist="38100" dir="5400000" rotWithShape="0">
              <a:srgbClr val="000000">
                <a:alpha val="35000"/>
              </a:srgbClr>
            </a:outerShdw>
          </a:effectLst>
        </p:spPr>
      </p:cxnSp>
    </p:spTree>
    <p:extLst>
      <p:ext uri="{BB962C8B-B14F-4D97-AF65-F5344CB8AC3E}">
        <p14:creationId xmlns:p14="http://schemas.microsoft.com/office/powerpoint/2010/main" val="29964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2">
                                            <p:txEl>
                                              <p:pRg st="0" end="0"/>
                                            </p:txEl>
                                          </p:spTgt>
                                        </p:tgtEl>
                                        <p:attrNameLst>
                                          <p:attrName>style.visibility</p:attrName>
                                        </p:attrNameLst>
                                      </p:cBhvr>
                                      <p:to>
                                        <p:strVal val="visible"/>
                                      </p:to>
                                    </p:set>
                                    <p:animEffect transition="in" filter="fade">
                                      <p:cBhvr>
                                        <p:cTn id="11" dur="500"/>
                                        <p:tgtEl>
                                          <p:spTgt spid="82">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2">
                                            <p:txEl>
                                              <p:pRg st="1" end="1"/>
                                            </p:txEl>
                                          </p:spTgt>
                                        </p:tgtEl>
                                        <p:attrNameLst>
                                          <p:attrName>style.visibility</p:attrName>
                                        </p:attrNameLst>
                                      </p:cBhvr>
                                      <p:to>
                                        <p:strVal val="visible"/>
                                      </p:to>
                                    </p:set>
                                    <p:animEffect transition="in" filter="fade">
                                      <p:cBhvr>
                                        <p:cTn id="15" dur="500"/>
                                        <p:tgtEl>
                                          <p:spTgt spid="8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xEl>
                                              <p:pRg st="1" end="1"/>
                                            </p:txEl>
                                          </p:spTgt>
                                        </p:tgtEl>
                                        <p:attrNameLst>
                                          <p:attrName>style.visibility</p:attrName>
                                        </p:attrNameLst>
                                      </p:cBhvr>
                                      <p:to>
                                        <p:strVal val="visible"/>
                                      </p:to>
                                    </p:set>
                                    <p:animEffect transition="in" filter="fade">
                                      <p:cBhvr>
                                        <p:cTn id="20" dur="500"/>
                                        <p:tgtEl>
                                          <p:spTgt spid="8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1">
                                            <p:txEl>
                                              <p:pRg st="2" end="2"/>
                                            </p:txEl>
                                          </p:spTgt>
                                        </p:tgtEl>
                                        <p:attrNameLst>
                                          <p:attrName>style.visibility</p:attrName>
                                        </p:attrNameLst>
                                      </p:cBhvr>
                                      <p:to>
                                        <p:strVal val="visible"/>
                                      </p:to>
                                    </p:set>
                                    <p:animEffect transition="in" filter="fade">
                                      <p:cBhvr>
                                        <p:cTn id="25" dur="500"/>
                                        <p:tgtEl>
                                          <p:spTgt spid="81">
                                            <p:txEl>
                                              <p:pRg st="2" end="2"/>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2">
                                            <p:txEl>
                                              <p:pRg st="2" end="2"/>
                                            </p:txEl>
                                          </p:spTgt>
                                        </p:tgtEl>
                                        <p:attrNameLst>
                                          <p:attrName>style.visibility</p:attrName>
                                        </p:attrNameLst>
                                      </p:cBhvr>
                                      <p:to>
                                        <p:strVal val="visible"/>
                                      </p:to>
                                    </p:set>
                                    <p:animEffect transition="in" filter="fade">
                                      <p:cBhvr>
                                        <p:cTn id="29" dur="500"/>
                                        <p:tgtEl>
                                          <p:spTgt spid="8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1">
                                            <p:txEl>
                                              <p:pRg st="3" end="3"/>
                                            </p:txEl>
                                          </p:spTgt>
                                        </p:tgtEl>
                                        <p:attrNameLst>
                                          <p:attrName>style.visibility</p:attrName>
                                        </p:attrNameLst>
                                      </p:cBhvr>
                                      <p:to>
                                        <p:strVal val="visible"/>
                                      </p:to>
                                    </p:set>
                                    <p:animEffect transition="in" filter="fade">
                                      <p:cBhvr>
                                        <p:cTn id="34" dur="500"/>
                                        <p:tgtEl>
                                          <p:spTgt spid="81">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1">
                                            <p:txEl>
                                              <p:pRg st="4" end="4"/>
                                            </p:txEl>
                                          </p:spTgt>
                                        </p:tgtEl>
                                        <p:attrNameLst>
                                          <p:attrName>style.visibility</p:attrName>
                                        </p:attrNameLst>
                                      </p:cBhvr>
                                      <p:to>
                                        <p:strVal val="visible"/>
                                      </p:to>
                                    </p:set>
                                    <p:animEffect transition="in" filter="fade">
                                      <p:cBhvr>
                                        <p:cTn id="39" dur="500"/>
                                        <p:tgtEl>
                                          <p:spTgt spid="81">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1">
                                            <p:txEl>
                                              <p:pRg st="5" end="5"/>
                                            </p:txEl>
                                          </p:spTgt>
                                        </p:tgtEl>
                                        <p:attrNameLst>
                                          <p:attrName>style.visibility</p:attrName>
                                        </p:attrNameLst>
                                      </p:cBhvr>
                                      <p:to>
                                        <p:strVal val="visible"/>
                                      </p:to>
                                    </p:set>
                                    <p:animEffect transition="in" filter="fade">
                                      <p:cBhvr>
                                        <p:cTn id="44" dur="500"/>
                                        <p:tgtEl>
                                          <p:spTgt spid="81">
                                            <p:txEl>
                                              <p:pRg st="5" end="5"/>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2">
                                            <p:txEl>
                                              <p:pRg st="3" end="3"/>
                                            </p:txEl>
                                          </p:spTgt>
                                        </p:tgtEl>
                                        <p:attrNameLst>
                                          <p:attrName>style.visibility</p:attrName>
                                        </p:attrNameLst>
                                      </p:cBhvr>
                                      <p:to>
                                        <p:strVal val="visible"/>
                                      </p:to>
                                    </p:set>
                                    <p:animEffect transition="in" filter="fade">
                                      <p:cBhvr>
                                        <p:cTn id="48" dur="500"/>
                                        <p:tgtEl>
                                          <p:spTgt spid="82">
                                            <p:txEl>
                                              <p:pRg st="3" end="3"/>
                                            </p:txEl>
                                          </p:spTgt>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82">
                                            <p:txEl>
                                              <p:pRg st="4" end="4"/>
                                            </p:txEl>
                                          </p:spTgt>
                                        </p:tgtEl>
                                        <p:attrNameLst>
                                          <p:attrName>style.visibility</p:attrName>
                                        </p:attrNameLst>
                                      </p:cBhvr>
                                      <p:to>
                                        <p:strVal val="visible"/>
                                      </p:to>
                                    </p:set>
                                    <p:animEffect transition="in" filter="fade">
                                      <p:cBhvr>
                                        <p:cTn id="52" dur="500"/>
                                        <p:tgtEl>
                                          <p:spTgt spid="82">
                                            <p:txEl>
                                              <p:pRg st="4" end="4"/>
                                            </p:txEl>
                                          </p:spTgt>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82">
                                            <p:txEl>
                                              <p:pRg st="5" end="5"/>
                                            </p:txEl>
                                          </p:spTgt>
                                        </p:tgtEl>
                                        <p:attrNameLst>
                                          <p:attrName>style.visibility</p:attrName>
                                        </p:attrNameLst>
                                      </p:cBhvr>
                                      <p:to>
                                        <p:strVal val="visible"/>
                                      </p:to>
                                    </p:set>
                                    <p:animEffect transition="in" filter="fade">
                                      <p:cBhvr>
                                        <p:cTn id="56" dur="500"/>
                                        <p:tgtEl>
                                          <p:spTgt spid="8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5" grpId="0" animBg="1"/>
      <p:bldP spid="96" grpId="0"/>
      <p:bldP spid="97" grpId="0"/>
      <p:bldP spid="99" grpId="0"/>
      <p:bldP spid="10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2800" dirty="0"/>
              <a:t>Доступность</a:t>
            </a:r>
            <a:r>
              <a:rPr lang="ru-RU" sz="3200" dirty="0"/>
              <a:t> данных в </a:t>
            </a:r>
            <a:r>
              <a:rPr lang="en-US" sz="3200" dirty="0"/>
              <a:t>Windows Azure Storage</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29780" y="908720"/>
            <a:ext cx="8562699"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ru-RU" sz="2000" dirty="0" smtClean="0">
                <a:solidFill>
                  <a:srgbClr val="00B0F0"/>
                </a:solidFill>
                <a:latin typeface="Segoe UI Semibold"/>
              </a:rPr>
              <a:t>Надежность </a:t>
            </a:r>
            <a:r>
              <a:rPr lang="ru-RU" sz="2000" dirty="0">
                <a:solidFill>
                  <a:srgbClr val="00B0F0"/>
                </a:solidFill>
                <a:latin typeface="Segoe UI Semibold"/>
              </a:rPr>
              <a:t>за счёт избыточности (и локального резервирования)</a:t>
            </a:r>
            <a:endParaRPr lang="en-US" sz="2000" dirty="0">
              <a:solidFill>
                <a:srgbClr val="00B0F0"/>
              </a:solidFill>
              <a:latin typeface="Segoe UI Semibold"/>
            </a:endParaRPr>
          </a:p>
        </p:txBody>
      </p:sp>
      <p:sp>
        <p:nvSpPr>
          <p:cNvPr id="27" name="Content Placeholder 4"/>
          <p:cNvSpPr>
            <a:spLocks noGrp="1"/>
          </p:cNvSpPr>
          <p:nvPr>
            <p:ph idx="1"/>
          </p:nvPr>
        </p:nvSpPr>
        <p:spPr>
          <a:xfrm>
            <a:off x="171014" y="5395189"/>
            <a:ext cx="4291279" cy="1202163"/>
          </a:xfrm>
        </p:spPr>
        <p:txBody>
          <a:bodyPr>
            <a:noAutofit/>
          </a:bodyPr>
          <a:lstStyle/>
          <a:p>
            <a:pPr marL="0" indent="0" fontAlgn="base">
              <a:lnSpc>
                <a:spcPct val="110000"/>
              </a:lnSpc>
              <a:buNone/>
            </a:pPr>
            <a:r>
              <a:rPr lang="ru-RU" sz="1600" dirty="0" smtClean="0"/>
              <a:t>Для обеспечения высокой доступности данные в </a:t>
            </a:r>
            <a:r>
              <a:rPr lang="en-US" sz="1600" dirty="0" smtClean="0"/>
              <a:t>Windows Azure Storage Service </a:t>
            </a:r>
            <a:r>
              <a:rPr lang="ru-RU" sz="1600" dirty="0"/>
              <a:t>реплицируются </a:t>
            </a:r>
            <a:r>
              <a:rPr lang="ru-RU" sz="1600" dirty="0" smtClean="0"/>
              <a:t>в три различных хранилища</a:t>
            </a:r>
            <a:endParaRPr lang="en-US" sz="1600" dirty="0"/>
          </a:p>
        </p:txBody>
      </p:sp>
      <p:sp>
        <p:nvSpPr>
          <p:cNvPr id="28" name="Content Placeholder 4"/>
          <p:cNvSpPr txBox="1">
            <a:spLocks/>
          </p:cNvSpPr>
          <p:nvPr/>
        </p:nvSpPr>
        <p:spPr>
          <a:xfrm>
            <a:off x="5058208" y="5413623"/>
            <a:ext cx="3994362" cy="862476"/>
          </a:xfrm>
          <a:prstGeom prst="rect">
            <a:avLst/>
          </a:prstGeom>
        </p:spPr>
        <p:txBody>
          <a:bodyPr vert="horz" wrap="square" lIns="0" tIns="0" rIns="0" bIns="0" rtlCol="0">
            <a:noAutofit/>
          </a:bodyPr>
          <a:lstStyle>
            <a:lvl1pPr marL="281770" indent="-281770" algn="l" defTabSz="914363" rtl="0" eaLnBrk="1" latinLnBrk="0" hangingPunct="1">
              <a:lnSpc>
                <a:spcPct val="100000"/>
              </a:lnSpc>
              <a:spcBef>
                <a:spcPts val="0"/>
              </a:spcBef>
              <a:spcAft>
                <a:spcPts val="600"/>
              </a:spcAft>
              <a:buSzPct val="80000"/>
              <a:buFontTx/>
              <a:buBlip>
                <a:blip r:embed="rId4"/>
              </a:buBlip>
              <a:defRPr sz="2800" kern="1200">
                <a:gradFill>
                  <a:gsLst>
                    <a:gs pos="0">
                      <a:schemeClr val="bg1"/>
                    </a:gs>
                    <a:gs pos="86000">
                      <a:schemeClr val="bg1"/>
                    </a:gs>
                  </a:gsLst>
                  <a:lin ang="5400000" scaled="0"/>
                </a:gradFill>
                <a:effectLst/>
                <a:latin typeface="+mn-lt"/>
                <a:ea typeface="+mn-ea"/>
                <a:cs typeface="+mn-cs"/>
              </a:defRPr>
            </a:lvl1pPr>
            <a:lvl2pPr marL="576263" indent="-228600" algn="l" defTabSz="914363" rtl="0" eaLnBrk="1" latinLnBrk="0" hangingPunct="1">
              <a:lnSpc>
                <a:spcPct val="100000"/>
              </a:lnSpc>
              <a:spcBef>
                <a:spcPts val="0"/>
              </a:spcBef>
              <a:spcAft>
                <a:spcPts val="600"/>
              </a:spcAft>
              <a:buSzPct val="80000"/>
              <a:buFontTx/>
              <a:buBlip>
                <a:blip r:embed="rId4"/>
              </a:buBlip>
              <a:defRPr sz="2400" kern="1200">
                <a:gradFill>
                  <a:gsLst>
                    <a:gs pos="0">
                      <a:schemeClr val="bg1"/>
                    </a:gs>
                    <a:gs pos="86000">
                      <a:schemeClr val="bg1"/>
                    </a:gs>
                  </a:gsLst>
                  <a:lin ang="5400000" scaled="0"/>
                </a:gradFill>
                <a:effectLst/>
                <a:latin typeface="+mn-lt"/>
                <a:ea typeface="+mn-ea"/>
                <a:cs typeface="+mn-cs"/>
              </a:defRPr>
            </a:lvl2pPr>
            <a:lvl3pPr marL="914400"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3pPr>
            <a:lvl4pPr marL="1262063"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4pPr>
            <a:lvl5pPr marL="1600200" indent="-228600" algn="l" defTabSz="914363" rtl="0" eaLnBrk="1" latinLnBrk="0" hangingPunct="1">
              <a:lnSpc>
                <a:spcPct val="100000"/>
              </a:lnSpc>
              <a:spcBef>
                <a:spcPts val="0"/>
              </a:spcBef>
              <a:spcAft>
                <a:spcPts val="600"/>
              </a:spcAft>
              <a:buSzPct val="80000"/>
              <a:buFontTx/>
              <a:buBlip>
                <a:blip r:embed="rId4"/>
              </a:buBlip>
              <a:defRPr sz="2000" kern="1200">
                <a:gradFill>
                  <a:gsLst>
                    <a:gs pos="0">
                      <a:schemeClr val="bg1"/>
                    </a:gs>
                    <a:gs pos="86000">
                      <a:schemeClr val="bg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fontAlgn="base">
              <a:spcBef>
                <a:spcPct val="20000"/>
              </a:spcBef>
              <a:buSzPct val="90000"/>
              <a:buNone/>
            </a:pPr>
            <a:r>
              <a:rPr lang="ru-RU" sz="1800" dirty="0">
                <a:gradFill>
                  <a:gsLst>
                    <a:gs pos="0">
                      <a:schemeClr val="tx1"/>
                    </a:gs>
                    <a:gs pos="86000">
                      <a:schemeClr val="tx1"/>
                    </a:gs>
                  </a:gsLst>
                  <a:lin ang="5400000" scaled="0"/>
                </a:gradFill>
              </a:rPr>
              <a:t>Заказчик всегда может создать приложения для локального резервирования данных</a:t>
            </a:r>
            <a:endParaRPr lang="en-US" sz="1800" dirty="0">
              <a:gradFill>
                <a:gsLst>
                  <a:gs pos="0">
                    <a:schemeClr val="tx1"/>
                  </a:gs>
                  <a:gs pos="86000">
                    <a:schemeClr val="tx1"/>
                  </a:gs>
                </a:gsLst>
                <a:lin ang="5400000" scaled="0"/>
              </a:gradFill>
            </a:endParaRPr>
          </a:p>
        </p:txBody>
      </p:sp>
      <p:sp>
        <p:nvSpPr>
          <p:cNvPr id="29" name="Flowchart: Magnetic Disk 28"/>
          <p:cNvSpPr/>
          <p:nvPr/>
        </p:nvSpPr>
        <p:spPr bwMode="auto">
          <a:xfrm>
            <a:off x="171014" y="3486446"/>
            <a:ext cx="1152827" cy="954215"/>
          </a:xfrm>
          <a:prstGeom prst="flowChartMagneticDisk">
            <a:avLst/>
          </a:prstGeom>
          <a:solidFill>
            <a:srgbClr val="4F81BD"/>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4F81BD">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ysClr val="windowText" lastClr="000000"/>
                  </a:gs>
                  <a:gs pos="88000">
                    <a:sysClr val="windowText" lastClr="000000"/>
                  </a:gs>
                </a:gsLst>
                <a:lin ang="5400000" scaled="0"/>
              </a:gradFill>
              <a:effectLst/>
              <a:uLnTx/>
              <a:uFillTx/>
              <a:latin typeface="Segoe Light"/>
              <a:ea typeface="+mn-ea"/>
              <a:cs typeface="+mn-cs"/>
            </a:endParaRPr>
          </a:p>
        </p:txBody>
      </p:sp>
      <p:sp>
        <p:nvSpPr>
          <p:cNvPr id="30" name="Flowchart: Magnetic Disk 29"/>
          <p:cNvSpPr/>
          <p:nvPr/>
        </p:nvSpPr>
        <p:spPr bwMode="auto">
          <a:xfrm>
            <a:off x="1513728" y="3465432"/>
            <a:ext cx="1157747" cy="975231"/>
          </a:xfrm>
          <a:prstGeom prst="flowChartMagneticDisk">
            <a:avLst/>
          </a:prstGeom>
          <a:solidFill>
            <a:srgbClr val="4F81BD"/>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4F81BD">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ysClr val="windowText" lastClr="000000"/>
                  </a:gs>
                  <a:gs pos="88000">
                    <a:sysClr val="windowText" lastClr="000000"/>
                  </a:gs>
                </a:gsLst>
                <a:lin ang="5400000" scaled="0"/>
              </a:gradFill>
              <a:effectLst/>
              <a:uLnTx/>
              <a:uFillTx/>
              <a:latin typeface="Segoe Light"/>
              <a:ea typeface="+mn-ea"/>
              <a:cs typeface="+mn-cs"/>
            </a:endParaRPr>
          </a:p>
        </p:txBody>
      </p:sp>
      <p:sp>
        <p:nvSpPr>
          <p:cNvPr id="31" name="Flowchart: Magnetic Disk 30"/>
          <p:cNvSpPr/>
          <p:nvPr/>
        </p:nvSpPr>
        <p:spPr bwMode="auto">
          <a:xfrm>
            <a:off x="2842538" y="3465433"/>
            <a:ext cx="1211332" cy="975231"/>
          </a:xfrm>
          <a:prstGeom prst="flowChartMagneticDisk">
            <a:avLst/>
          </a:prstGeom>
          <a:solidFill>
            <a:srgbClr val="4F81BD"/>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4F81BD">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ysClr val="windowText" lastClr="000000"/>
                  </a:gs>
                  <a:gs pos="88000">
                    <a:sysClr val="windowText" lastClr="000000"/>
                  </a:gs>
                </a:gsLst>
                <a:lin ang="5400000" scaled="0"/>
              </a:gradFill>
              <a:effectLst/>
              <a:uLnTx/>
              <a:uFillTx/>
              <a:latin typeface="Segoe Light"/>
              <a:ea typeface="+mn-ea"/>
              <a:cs typeface="+mn-cs"/>
            </a:endParaRPr>
          </a:p>
        </p:txBody>
      </p:sp>
      <p:sp>
        <p:nvSpPr>
          <p:cNvPr id="32" name="Text Placeholder 2"/>
          <p:cNvSpPr txBox="1">
            <a:spLocks/>
          </p:cNvSpPr>
          <p:nvPr/>
        </p:nvSpPr>
        <p:spPr>
          <a:xfrm>
            <a:off x="1081203" y="4679376"/>
            <a:ext cx="2684502" cy="318856"/>
          </a:xfrm>
          <a:prstGeom prst="rect">
            <a:avLst/>
          </a:prstGeom>
        </p:spPr>
        <p:txBody>
          <a:bodyPr vert="horz" wrap="square" lIns="0" tIns="0" rIns="0" bIns="0" rtlCol="0" anchor="t" anchorCtr="0">
            <a:noAutofit/>
          </a:bodyPr>
          <a:lstStyle>
            <a:lvl1pPr marL="0" indent="0" algn="l" defTabSz="914363" rtl="0" eaLnBrk="1" latinLnBrk="0" hangingPunct="1">
              <a:lnSpc>
                <a:spcPct val="90000"/>
              </a:lnSpc>
              <a:spcBef>
                <a:spcPts val="0"/>
              </a:spcBef>
              <a:spcAft>
                <a:spcPts val="600"/>
              </a:spcAft>
              <a:buSzPct val="80000"/>
              <a:buFontTx/>
              <a:buNone/>
              <a:defRPr sz="2500" b="1" kern="1200">
                <a:gradFill>
                  <a:gsLst>
                    <a:gs pos="0">
                      <a:schemeClr val="accent6"/>
                    </a:gs>
                    <a:gs pos="86000">
                      <a:schemeClr val="accent6"/>
                    </a:gs>
                  </a:gsLst>
                  <a:lin ang="5400000" scaled="0"/>
                </a:gradFill>
                <a:effectLst/>
                <a:latin typeface="+mn-lt"/>
                <a:ea typeface="+mn-ea"/>
                <a:cs typeface="+mn-cs"/>
              </a:defRPr>
            </a:lvl1pPr>
            <a:lvl2pPr marL="457182" indent="0" algn="l" defTabSz="914363" rtl="0" eaLnBrk="1" latinLnBrk="0" hangingPunct="1">
              <a:lnSpc>
                <a:spcPct val="100000"/>
              </a:lnSpc>
              <a:spcBef>
                <a:spcPts val="0"/>
              </a:spcBef>
              <a:spcAft>
                <a:spcPts val="600"/>
              </a:spcAft>
              <a:buSzPct val="80000"/>
              <a:buFontTx/>
              <a:buNone/>
              <a:defRPr sz="2000" b="1" kern="1200">
                <a:gradFill>
                  <a:gsLst>
                    <a:gs pos="0">
                      <a:schemeClr val="bg1"/>
                    </a:gs>
                    <a:gs pos="86000">
                      <a:schemeClr val="bg1"/>
                    </a:gs>
                  </a:gsLst>
                  <a:lin ang="5400000" scaled="0"/>
                </a:gradFill>
                <a:effectLst/>
                <a:latin typeface="+mn-lt"/>
                <a:ea typeface="+mn-ea"/>
                <a:cs typeface="+mn-cs"/>
              </a:defRPr>
            </a:lvl2pPr>
            <a:lvl3pPr marL="914363" indent="0" algn="l" defTabSz="914363" rtl="0" eaLnBrk="1" latinLnBrk="0" hangingPunct="1">
              <a:lnSpc>
                <a:spcPct val="100000"/>
              </a:lnSpc>
              <a:spcBef>
                <a:spcPts val="0"/>
              </a:spcBef>
              <a:spcAft>
                <a:spcPts val="600"/>
              </a:spcAft>
              <a:buSzPct val="80000"/>
              <a:buFontTx/>
              <a:buNone/>
              <a:defRPr sz="1800" b="1" kern="1200">
                <a:gradFill>
                  <a:gsLst>
                    <a:gs pos="0">
                      <a:schemeClr val="bg1"/>
                    </a:gs>
                    <a:gs pos="86000">
                      <a:schemeClr val="bg1"/>
                    </a:gs>
                  </a:gsLst>
                  <a:lin ang="5400000" scaled="0"/>
                </a:gradFill>
                <a:effectLst/>
                <a:latin typeface="+mn-lt"/>
                <a:ea typeface="+mn-ea"/>
                <a:cs typeface="+mn-cs"/>
              </a:defRPr>
            </a:lvl3pPr>
            <a:lvl4pPr marL="1371545" indent="0" algn="l" defTabSz="914363" rtl="0" eaLnBrk="1" latinLnBrk="0" hangingPunct="1">
              <a:lnSpc>
                <a:spcPct val="100000"/>
              </a:lnSpc>
              <a:spcBef>
                <a:spcPts val="0"/>
              </a:spcBef>
              <a:spcAft>
                <a:spcPts val="600"/>
              </a:spcAft>
              <a:buSzPct val="80000"/>
              <a:buFontTx/>
              <a:buNone/>
              <a:defRPr sz="1600" b="1" kern="1200">
                <a:gradFill>
                  <a:gsLst>
                    <a:gs pos="0">
                      <a:schemeClr val="bg1"/>
                    </a:gs>
                    <a:gs pos="86000">
                      <a:schemeClr val="bg1"/>
                    </a:gs>
                  </a:gsLst>
                  <a:lin ang="5400000" scaled="0"/>
                </a:gradFill>
                <a:effectLst/>
                <a:latin typeface="+mn-lt"/>
                <a:ea typeface="+mn-ea"/>
                <a:cs typeface="+mn-cs"/>
              </a:defRPr>
            </a:lvl4pPr>
            <a:lvl5pPr marL="1828727" indent="0" algn="l" defTabSz="914363" rtl="0" eaLnBrk="1" latinLnBrk="0" hangingPunct="1">
              <a:lnSpc>
                <a:spcPct val="100000"/>
              </a:lnSpc>
              <a:spcBef>
                <a:spcPts val="0"/>
              </a:spcBef>
              <a:spcAft>
                <a:spcPts val="600"/>
              </a:spcAft>
              <a:buSzPct val="80000"/>
              <a:buFontTx/>
              <a:buNone/>
              <a:defRPr sz="1600" b="1" kern="1200">
                <a:gradFill>
                  <a:gsLst>
                    <a:gs pos="0">
                      <a:schemeClr val="bg1"/>
                    </a:gs>
                    <a:gs pos="86000">
                      <a:schemeClr val="bg1"/>
                    </a:gs>
                  </a:gsLst>
                  <a:lin ang="5400000" scaled="0"/>
                </a:gradFill>
                <a:effectLst/>
                <a:latin typeface="+mn-lt"/>
                <a:ea typeface="+mn-ea"/>
                <a:cs typeface="+mn-cs"/>
              </a:defRPr>
            </a:lvl5pPr>
            <a:lvl6pPr marL="2285909"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09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272"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454"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600"/>
              </a:spcAft>
              <a:buClrTx/>
              <a:buSzPct val="80000"/>
              <a:buFontTx/>
              <a:buNone/>
              <a:tabLst/>
              <a:defRPr/>
            </a:pPr>
            <a:r>
              <a:rPr kumimoji="0" lang="ru-RU" sz="2000" i="0" u="none" strike="noStrike" kern="1200" cap="none" spc="0" normalizeH="0" baseline="0" noProof="0" dirty="0" smtClean="0">
                <a:ln>
                  <a:noFill/>
                </a:ln>
                <a:solidFill>
                  <a:schemeClr val="tx1"/>
                </a:solidFill>
                <a:effectLst/>
                <a:uLnTx/>
                <a:uFillTx/>
                <a:latin typeface="Segoe Light"/>
                <a:ea typeface="+mn-ea"/>
                <a:cs typeface="+mn-cs"/>
              </a:rPr>
              <a:t>Физические хранилища</a:t>
            </a:r>
          </a:p>
          <a:p>
            <a:pPr marL="0" marR="0" lvl="0" indent="0" algn="l" defTabSz="914363" rtl="0" eaLnBrk="1" fontAlgn="auto" latinLnBrk="0" hangingPunct="1">
              <a:lnSpc>
                <a:spcPct val="90000"/>
              </a:lnSpc>
              <a:spcBef>
                <a:spcPts val="0"/>
              </a:spcBef>
              <a:spcAft>
                <a:spcPts val="600"/>
              </a:spcAft>
              <a:buClrTx/>
              <a:buSzPct val="80000"/>
              <a:buFontTx/>
              <a:buNone/>
              <a:tabLst/>
              <a:defRPr/>
            </a:pPr>
            <a:r>
              <a:rPr lang="en-US" sz="2000" noProof="0" dirty="0" smtClean="0">
                <a:solidFill>
                  <a:schemeClr val="tx1"/>
                </a:solidFill>
                <a:latin typeface="Segoe Light"/>
              </a:rPr>
              <a:t>Azure</a:t>
            </a:r>
            <a:endParaRPr kumimoji="0" lang="en-US" sz="2000" i="0" u="none" strike="noStrike" kern="1200" cap="none" spc="0" normalizeH="0" baseline="0" noProof="0" dirty="0">
              <a:ln>
                <a:noFill/>
              </a:ln>
              <a:solidFill>
                <a:schemeClr val="tx1"/>
              </a:solidFill>
              <a:effectLst/>
              <a:uLnTx/>
              <a:uFillTx/>
              <a:latin typeface="Segoe Light"/>
              <a:ea typeface="+mn-ea"/>
              <a:cs typeface="+mn-cs"/>
            </a:endParaRPr>
          </a:p>
        </p:txBody>
      </p:sp>
      <p:sp>
        <p:nvSpPr>
          <p:cNvPr id="33" name="Rounded Rectangle 32"/>
          <p:cNvSpPr/>
          <p:nvPr/>
        </p:nvSpPr>
        <p:spPr bwMode="auto">
          <a:xfrm>
            <a:off x="521980" y="1582059"/>
            <a:ext cx="2910599" cy="82542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ysClr val="windowText" lastClr="000000"/>
                  </a:gs>
                  <a:gs pos="88000">
                    <a:sysClr val="windowText" lastClr="000000"/>
                  </a:gs>
                </a:gsLst>
                <a:lin ang="5400000" scaled="0"/>
              </a:gradFill>
              <a:effectLst/>
              <a:uLnTx/>
              <a:uFillTx/>
              <a:latin typeface="Segoe Light"/>
              <a:ea typeface="+mn-ea"/>
              <a:cs typeface="+mn-cs"/>
            </a:endParaRPr>
          </a:p>
        </p:txBody>
      </p:sp>
      <p:sp>
        <p:nvSpPr>
          <p:cNvPr id="34" name="Text Placeholder 2"/>
          <p:cNvSpPr txBox="1">
            <a:spLocks/>
          </p:cNvSpPr>
          <p:nvPr/>
        </p:nvSpPr>
        <p:spPr>
          <a:xfrm>
            <a:off x="750075" y="1950332"/>
            <a:ext cx="2754046" cy="457154"/>
          </a:xfrm>
          <a:prstGeom prst="rect">
            <a:avLst/>
          </a:prstGeom>
        </p:spPr>
        <p:txBody>
          <a:bodyPr vert="horz" wrap="square" lIns="0" tIns="0" rIns="0" bIns="0" rtlCol="0" anchor="t" anchorCtr="0">
            <a:noAutofit/>
          </a:bodyPr>
          <a:lstStyle>
            <a:lvl1pPr marL="0" indent="0" algn="l" defTabSz="914363" rtl="0" eaLnBrk="1" latinLnBrk="0" hangingPunct="1">
              <a:lnSpc>
                <a:spcPct val="90000"/>
              </a:lnSpc>
              <a:spcBef>
                <a:spcPts val="0"/>
              </a:spcBef>
              <a:spcAft>
                <a:spcPts val="600"/>
              </a:spcAft>
              <a:buSzPct val="80000"/>
              <a:buFontTx/>
              <a:buNone/>
              <a:defRPr sz="2500" b="1" kern="1200">
                <a:gradFill>
                  <a:gsLst>
                    <a:gs pos="0">
                      <a:schemeClr val="accent6"/>
                    </a:gs>
                    <a:gs pos="86000">
                      <a:schemeClr val="accent6"/>
                    </a:gs>
                  </a:gsLst>
                  <a:lin ang="5400000" scaled="0"/>
                </a:gradFill>
                <a:effectLst/>
                <a:latin typeface="+mn-lt"/>
                <a:ea typeface="+mn-ea"/>
                <a:cs typeface="+mn-cs"/>
              </a:defRPr>
            </a:lvl1pPr>
            <a:lvl2pPr marL="457182" indent="0" algn="l" defTabSz="914363" rtl="0" eaLnBrk="1" latinLnBrk="0" hangingPunct="1">
              <a:lnSpc>
                <a:spcPct val="100000"/>
              </a:lnSpc>
              <a:spcBef>
                <a:spcPts val="0"/>
              </a:spcBef>
              <a:spcAft>
                <a:spcPts val="600"/>
              </a:spcAft>
              <a:buSzPct val="80000"/>
              <a:buFontTx/>
              <a:buNone/>
              <a:defRPr sz="2000" b="1" kern="1200">
                <a:gradFill>
                  <a:gsLst>
                    <a:gs pos="0">
                      <a:schemeClr val="bg1"/>
                    </a:gs>
                    <a:gs pos="86000">
                      <a:schemeClr val="bg1"/>
                    </a:gs>
                  </a:gsLst>
                  <a:lin ang="5400000" scaled="0"/>
                </a:gradFill>
                <a:effectLst/>
                <a:latin typeface="+mn-lt"/>
                <a:ea typeface="+mn-ea"/>
                <a:cs typeface="+mn-cs"/>
              </a:defRPr>
            </a:lvl2pPr>
            <a:lvl3pPr marL="914363" indent="0" algn="l" defTabSz="914363" rtl="0" eaLnBrk="1" latinLnBrk="0" hangingPunct="1">
              <a:lnSpc>
                <a:spcPct val="100000"/>
              </a:lnSpc>
              <a:spcBef>
                <a:spcPts val="0"/>
              </a:spcBef>
              <a:spcAft>
                <a:spcPts val="600"/>
              </a:spcAft>
              <a:buSzPct val="80000"/>
              <a:buFontTx/>
              <a:buNone/>
              <a:defRPr sz="1800" b="1" kern="1200">
                <a:gradFill>
                  <a:gsLst>
                    <a:gs pos="0">
                      <a:schemeClr val="bg1"/>
                    </a:gs>
                    <a:gs pos="86000">
                      <a:schemeClr val="bg1"/>
                    </a:gs>
                  </a:gsLst>
                  <a:lin ang="5400000" scaled="0"/>
                </a:gradFill>
                <a:effectLst/>
                <a:latin typeface="+mn-lt"/>
                <a:ea typeface="+mn-ea"/>
                <a:cs typeface="+mn-cs"/>
              </a:defRPr>
            </a:lvl3pPr>
            <a:lvl4pPr marL="1371545" indent="0" algn="l" defTabSz="914363" rtl="0" eaLnBrk="1" latinLnBrk="0" hangingPunct="1">
              <a:lnSpc>
                <a:spcPct val="100000"/>
              </a:lnSpc>
              <a:spcBef>
                <a:spcPts val="0"/>
              </a:spcBef>
              <a:spcAft>
                <a:spcPts val="600"/>
              </a:spcAft>
              <a:buSzPct val="80000"/>
              <a:buFontTx/>
              <a:buNone/>
              <a:defRPr sz="1600" b="1" kern="1200">
                <a:gradFill>
                  <a:gsLst>
                    <a:gs pos="0">
                      <a:schemeClr val="bg1"/>
                    </a:gs>
                    <a:gs pos="86000">
                      <a:schemeClr val="bg1"/>
                    </a:gs>
                  </a:gsLst>
                  <a:lin ang="5400000" scaled="0"/>
                </a:gradFill>
                <a:effectLst/>
                <a:latin typeface="+mn-lt"/>
                <a:ea typeface="+mn-ea"/>
                <a:cs typeface="+mn-cs"/>
              </a:defRPr>
            </a:lvl4pPr>
            <a:lvl5pPr marL="1828727" indent="0" algn="l" defTabSz="914363" rtl="0" eaLnBrk="1" latinLnBrk="0" hangingPunct="1">
              <a:lnSpc>
                <a:spcPct val="100000"/>
              </a:lnSpc>
              <a:spcBef>
                <a:spcPts val="0"/>
              </a:spcBef>
              <a:spcAft>
                <a:spcPts val="600"/>
              </a:spcAft>
              <a:buSzPct val="80000"/>
              <a:buFontTx/>
              <a:buNone/>
              <a:defRPr sz="1600" b="1" kern="1200">
                <a:gradFill>
                  <a:gsLst>
                    <a:gs pos="0">
                      <a:schemeClr val="bg1"/>
                    </a:gs>
                    <a:gs pos="86000">
                      <a:schemeClr val="bg1"/>
                    </a:gs>
                  </a:gsLst>
                  <a:lin ang="5400000" scaled="0"/>
                </a:gradFill>
                <a:effectLst/>
                <a:latin typeface="+mn-lt"/>
                <a:ea typeface="+mn-ea"/>
                <a:cs typeface="+mn-cs"/>
              </a:defRPr>
            </a:lvl5pPr>
            <a:lvl6pPr marL="2285909"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09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272"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454"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600"/>
              </a:spcAft>
              <a:buClrTx/>
              <a:buSzPct val="80000"/>
              <a:buFontTx/>
              <a:buNone/>
              <a:tabLst/>
              <a:defRPr/>
            </a:pPr>
            <a:r>
              <a:rPr lang="ru-RU" sz="2000" b="0" dirty="0" smtClean="0">
                <a:gradFill>
                  <a:gsLst>
                    <a:gs pos="0">
                      <a:schemeClr val="tx1"/>
                    </a:gs>
                    <a:gs pos="86000">
                      <a:schemeClr val="tx1"/>
                    </a:gs>
                  </a:gsLst>
                  <a:lin ang="5400000" scaled="0"/>
                </a:gradFill>
              </a:rPr>
              <a:t>Приложение заказчика</a:t>
            </a:r>
            <a:endParaRPr lang="en-US" sz="2000" b="0" dirty="0">
              <a:gradFill>
                <a:gsLst>
                  <a:gs pos="0">
                    <a:schemeClr val="tx1"/>
                  </a:gs>
                  <a:gs pos="86000">
                    <a:schemeClr val="tx1"/>
                  </a:gs>
                </a:gsLst>
                <a:lin ang="5400000" scaled="0"/>
              </a:gradFill>
            </a:endParaRPr>
          </a:p>
        </p:txBody>
      </p:sp>
      <p:grpSp>
        <p:nvGrpSpPr>
          <p:cNvPr id="35" name="Group 34"/>
          <p:cNvGrpSpPr/>
          <p:nvPr/>
        </p:nvGrpSpPr>
        <p:grpSpPr>
          <a:xfrm>
            <a:off x="5786553" y="3482832"/>
            <a:ext cx="3100487" cy="1675822"/>
            <a:chOff x="8113357" y="3369865"/>
            <a:chExt cx="3100487" cy="1675822"/>
          </a:xfrm>
        </p:grpSpPr>
        <p:sp>
          <p:nvSpPr>
            <p:cNvPr id="36" name="Flowchart: Magnetic Disk 35"/>
            <p:cNvSpPr/>
            <p:nvPr/>
          </p:nvSpPr>
          <p:spPr bwMode="auto">
            <a:xfrm>
              <a:off x="8953492" y="3369865"/>
              <a:ext cx="1215267" cy="1035428"/>
            </a:xfrm>
            <a:prstGeom prst="flowChartMagneticDisk">
              <a:avLst/>
            </a:prstGeom>
            <a:noFill/>
            <a:ln>
              <a:solidFill>
                <a:srgbClr val="4BACC6">
                  <a:lumMod val="50000"/>
                </a:srgbClr>
              </a:solid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4F81BD">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ysClr val="windowText" lastClr="000000"/>
                    </a:gs>
                    <a:gs pos="88000">
                      <a:sysClr val="windowText" lastClr="000000"/>
                    </a:gs>
                  </a:gsLst>
                  <a:lin ang="5400000" scaled="0"/>
                </a:gradFill>
                <a:effectLst/>
                <a:uLnTx/>
                <a:uFillTx/>
                <a:latin typeface="Segoe Light"/>
                <a:ea typeface="+mn-ea"/>
                <a:cs typeface="+mn-cs"/>
              </a:endParaRPr>
            </a:p>
          </p:txBody>
        </p:sp>
        <p:sp>
          <p:nvSpPr>
            <p:cNvPr id="37" name="Text Placeholder 2"/>
            <p:cNvSpPr txBox="1">
              <a:spLocks/>
            </p:cNvSpPr>
            <p:nvPr/>
          </p:nvSpPr>
          <p:spPr>
            <a:xfrm>
              <a:off x="8113357" y="4647548"/>
              <a:ext cx="3100487" cy="398139"/>
            </a:xfrm>
            <a:prstGeom prst="rect">
              <a:avLst/>
            </a:prstGeom>
          </p:spPr>
          <p:txBody>
            <a:bodyPr vert="horz" wrap="square" lIns="0" tIns="0" rIns="0" bIns="0" rtlCol="0" anchor="t" anchorCtr="0">
              <a:noAutofit/>
            </a:bodyPr>
            <a:lstStyle>
              <a:lvl1pPr marL="0" indent="0" algn="l" defTabSz="914363" rtl="0" eaLnBrk="1" latinLnBrk="0" hangingPunct="1">
                <a:lnSpc>
                  <a:spcPct val="90000"/>
                </a:lnSpc>
                <a:spcBef>
                  <a:spcPts val="0"/>
                </a:spcBef>
                <a:spcAft>
                  <a:spcPts val="600"/>
                </a:spcAft>
                <a:buSzPct val="80000"/>
                <a:buFontTx/>
                <a:buNone/>
                <a:defRPr sz="2500" b="1" kern="1200">
                  <a:gradFill>
                    <a:gsLst>
                      <a:gs pos="0">
                        <a:schemeClr val="accent6"/>
                      </a:gs>
                      <a:gs pos="86000">
                        <a:schemeClr val="accent6"/>
                      </a:gs>
                    </a:gsLst>
                    <a:lin ang="5400000" scaled="0"/>
                  </a:gradFill>
                  <a:effectLst/>
                  <a:latin typeface="+mn-lt"/>
                  <a:ea typeface="+mn-ea"/>
                  <a:cs typeface="+mn-cs"/>
                </a:defRPr>
              </a:lvl1pPr>
              <a:lvl2pPr marL="457182" indent="0" algn="l" defTabSz="914363" rtl="0" eaLnBrk="1" latinLnBrk="0" hangingPunct="1">
                <a:lnSpc>
                  <a:spcPct val="100000"/>
                </a:lnSpc>
                <a:spcBef>
                  <a:spcPts val="0"/>
                </a:spcBef>
                <a:spcAft>
                  <a:spcPts val="600"/>
                </a:spcAft>
                <a:buSzPct val="80000"/>
                <a:buFontTx/>
                <a:buNone/>
                <a:defRPr sz="2000" b="1" kern="1200">
                  <a:gradFill>
                    <a:gsLst>
                      <a:gs pos="0">
                        <a:schemeClr val="bg1"/>
                      </a:gs>
                      <a:gs pos="86000">
                        <a:schemeClr val="bg1"/>
                      </a:gs>
                    </a:gsLst>
                    <a:lin ang="5400000" scaled="0"/>
                  </a:gradFill>
                  <a:effectLst/>
                  <a:latin typeface="+mn-lt"/>
                  <a:ea typeface="+mn-ea"/>
                  <a:cs typeface="+mn-cs"/>
                </a:defRPr>
              </a:lvl2pPr>
              <a:lvl3pPr marL="914363" indent="0" algn="l" defTabSz="914363" rtl="0" eaLnBrk="1" latinLnBrk="0" hangingPunct="1">
                <a:lnSpc>
                  <a:spcPct val="100000"/>
                </a:lnSpc>
                <a:spcBef>
                  <a:spcPts val="0"/>
                </a:spcBef>
                <a:spcAft>
                  <a:spcPts val="600"/>
                </a:spcAft>
                <a:buSzPct val="80000"/>
                <a:buFontTx/>
                <a:buNone/>
                <a:defRPr sz="1800" b="1" kern="1200">
                  <a:gradFill>
                    <a:gsLst>
                      <a:gs pos="0">
                        <a:schemeClr val="bg1"/>
                      </a:gs>
                      <a:gs pos="86000">
                        <a:schemeClr val="bg1"/>
                      </a:gs>
                    </a:gsLst>
                    <a:lin ang="5400000" scaled="0"/>
                  </a:gradFill>
                  <a:effectLst/>
                  <a:latin typeface="+mn-lt"/>
                  <a:ea typeface="+mn-ea"/>
                  <a:cs typeface="+mn-cs"/>
                </a:defRPr>
              </a:lvl3pPr>
              <a:lvl4pPr marL="1371545" indent="0" algn="l" defTabSz="914363" rtl="0" eaLnBrk="1" latinLnBrk="0" hangingPunct="1">
                <a:lnSpc>
                  <a:spcPct val="100000"/>
                </a:lnSpc>
                <a:spcBef>
                  <a:spcPts val="0"/>
                </a:spcBef>
                <a:spcAft>
                  <a:spcPts val="600"/>
                </a:spcAft>
                <a:buSzPct val="80000"/>
                <a:buFontTx/>
                <a:buNone/>
                <a:defRPr sz="1600" b="1" kern="1200">
                  <a:gradFill>
                    <a:gsLst>
                      <a:gs pos="0">
                        <a:schemeClr val="bg1"/>
                      </a:gs>
                      <a:gs pos="86000">
                        <a:schemeClr val="bg1"/>
                      </a:gs>
                    </a:gsLst>
                    <a:lin ang="5400000" scaled="0"/>
                  </a:gradFill>
                  <a:effectLst/>
                  <a:latin typeface="+mn-lt"/>
                  <a:ea typeface="+mn-ea"/>
                  <a:cs typeface="+mn-cs"/>
                </a:defRPr>
              </a:lvl4pPr>
              <a:lvl5pPr marL="1828727" indent="0" algn="l" defTabSz="914363" rtl="0" eaLnBrk="1" latinLnBrk="0" hangingPunct="1">
                <a:lnSpc>
                  <a:spcPct val="100000"/>
                </a:lnSpc>
                <a:spcBef>
                  <a:spcPts val="0"/>
                </a:spcBef>
                <a:spcAft>
                  <a:spcPts val="600"/>
                </a:spcAft>
                <a:buSzPct val="80000"/>
                <a:buFontTx/>
                <a:buNone/>
                <a:defRPr sz="1600" b="1" kern="1200">
                  <a:gradFill>
                    <a:gsLst>
                      <a:gs pos="0">
                        <a:schemeClr val="bg1"/>
                      </a:gs>
                      <a:gs pos="86000">
                        <a:schemeClr val="bg1"/>
                      </a:gs>
                    </a:gsLst>
                    <a:lin ang="5400000" scaled="0"/>
                  </a:gradFill>
                  <a:effectLst/>
                  <a:latin typeface="+mn-lt"/>
                  <a:ea typeface="+mn-ea"/>
                  <a:cs typeface="+mn-cs"/>
                </a:defRPr>
              </a:lvl5pPr>
              <a:lvl6pPr marL="2285909"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09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272"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454"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0" marR="0" lvl="0" indent="0" algn="ctr" defTabSz="914363" rtl="0" eaLnBrk="1" fontAlgn="auto" latinLnBrk="0" hangingPunct="1">
                <a:lnSpc>
                  <a:spcPct val="90000"/>
                </a:lnSpc>
                <a:spcBef>
                  <a:spcPts val="0"/>
                </a:spcBef>
                <a:spcAft>
                  <a:spcPts val="600"/>
                </a:spcAft>
                <a:buClrTx/>
                <a:buSzPct val="80000"/>
                <a:buFontTx/>
                <a:buNone/>
                <a:tabLst/>
                <a:defRPr/>
              </a:pPr>
              <a:r>
                <a:rPr kumimoji="0" lang="ru-RU" sz="2000" i="0" u="none" strike="noStrike" kern="1200" cap="none" spc="0" normalizeH="0" baseline="0" noProof="0" dirty="0" smtClean="0">
                  <a:ln>
                    <a:noFill/>
                  </a:ln>
                  <a:solidFill>
                    <a:schemeClr val="tx1"/>
                  </a:solidFill>
                  <a:effectLst/>
                  <a:uLnTx/>
                  <a:uFillTx/>
                  <a:latin typeface="Segoe Light"/>
                  <a:ea typeface="+mn-ea"/>
                  <a:cs typeface="+mn-cs"/>
                </a:rPr>
                <a:t>Хранилище</a:t>
              </a:r>
              <a:r>
                <a:rPr kumimoji="0" lang="ru-RU" sz="2000" i="0" u="none" strike="noStrike" kern="1200" cap="none" spc="0" normalizeH="0" noProof="0" dirty="0" smtClean="0">
                  <a:ln>
                    <a:noFill/>
                  </a:ln>
                  <a:solidFill>
                    <a:schemeClr val="tx1"/>
                  </a:solidFill>
                  <a:effectLst/>
                  <a:uLnTx/>
                  <a:uFillTx/>
                  <a:latin typeface="Segoe Light"/>
                  <a:ea typeface="+mn-ea"/>
                  <a:cs typeface="+mn-cs"/>
                </a:rPr>
                <a:t> у заказчика</a:t>
              </a:r>
              <a:endParaRPr kumimoji="0" lang="en-US" sz="2000" i="0" u="none" strike="noStrike" kern="1200" cap="none" spc="0" normalizeH="0" baseline="0" noProof="0" dirty="0">
                <a:ln>
                  <a:noFill/>
                </a:ln>
                <a:solidFill>
                  <a:schemeClr val="tx1"/>
                </a:solidFill>
                <a:effectLst/>
                <a:uLnTx/>
                <a:uFillTx/>
                <a:latin typeface="Segoe Light"/>
                <a:ea typeface="+mn-ea"/>
                <a:cs typeface="+mn-cs"/>
              </a:endParaRPr>
            </a:p>
          </p:txBody>
        </p:sp>
      </p:grpSp>
      <p:grpSp>
        <p:nvGrpSpPr>
          <p:cNvPr id="38" name="Group 37"/>
          <p:cNvGrpSpPr/>
          <p:nvPr/>
        </p:nvGrpSpPr>
        <p:grpSpPr>
          <a:xfrm>
            <a:off x="910072" y="2564798"/>
            <a:ext cx="2342825" cy="810719"/>
            <a:chOff x="942676" y="2565700"/>
            <a:chExt cx="2143090" cy="602293"/>
          </a:xfrm>
        </p:grpSpPr>
        <p:sp>
          <p:nvSpPr>
            <p:cNvPr id="39" name="Left Arrow 38"/>
            <p:cNvSpPr/>
            <p:nvPr/>
          </p:nvSpPr>
          <p:spPr>
            <a:xfrm rot="18319515" flipV="1">
              <a:off x="791348" y="2717028"/>
              <a:ext cx="602291" cy="299635"/>
            </a:xfrm>
            <a:prstGeom prst="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Light"/>
                <a:ea typeface="+mn-ea"/>
                <a:cs typeface="+mn-cs"/>
              </a:endParaRPr>
            </a:p>
          </p:txBody>
        </p:sp>
        <p:sp>
          <p:nvSpPr>
            <p:cNvPr id="40" name="Left Arrow 39"/>
            <p:cNvSpPr/>
            <p:nvPr/>
          </p:nvSpPr>
          <p:spPr>
            <a:xfrm rot="14763282" flipV="1">
              <a:off x="2634803" y="2717028"/>
              <a:ext cx="602291" cy="299635"/>
            </a:xfrm>
            <a:prstGeom prst="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Light"/>
                <a:ea typeface="+mn-ea"/>
                <a:cs typeface="+mn-cs"/>
              </a:endParaRPr>
            </a:p>
          </p:txBody>
        </p:sp>
        <p:sp>
          <p:nvSpPr>
            <p:cNvPr id="41" name="Left Arrow 40"/>
            <p:cNvSpPr/>
            <p:nvPr/>
          </p:nvSpPr>
          <p:spPr>
            <a:xfrm rot="16200000" flipV="1">
              <a:off x="1672785" y="2717030"/>
              <a:ext cx="602291" cy="299635"/>
            </a:xfrm>
            <a:prstGeom prst="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Light"/>
                <a:ea typeface="+mn-ea"/>
                <a:cs typeface="+mn-cs"/>
              </a:endParaRPr>
            </a:p>
          </p:txBody>
        </p:sp>
      </p:grpSp>
      <p:sp>
        <p:nvSpPr>
          <p:cNvPr id="42" name="Flowchart: Magnetic Disk 41"/>
          <p:cNvSpPr/>
          <p:nvPr/>
        </p:nvSpPr>
        <p:spPr bwMode="auto">
          <a:xfrm>
            <a:off x="168743" y="3465431"/>
            <a:ext cx="1155099" cy="975231"/>
          </a:xfrm>
          <a:prstGeom prst="flowChartMagneticDisk">
            <a:avLst/>
          </a:prstGeom>
          <a:solidFill>
            <a:sysClr val="window" lastClr="FFFFFF">
              <a:lumMod val="65000"/>
            </a:sysClr>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4F81BD">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ysClr val="windowText" lastClr="000000"/>
                  </a:gs>
                  <a:gs pos="88000">
                    <a:sysClr val="windowText" lastClr="000000"/>
                  </a:gs>
                </a:gsLst>
                <a:lin ang="5400000" scaled="0"/>
              </a:gradFill>
              <a:effectLst/>
              <a:uLnTx/>
              <a:uFillTx/>
              <a:latin typeface="Segoe Light"/>
              <a:ea typeface="+mn-ea"/>
              <a:cs typeface="+mn-cs"/>
            </a:endParaRPr>
          </a:p>
        </p:txBody>
      </p:sp>
      <p:grpSp>
        <p:nvGrpSpPr>
          <p:cNvPr id="43" name="Group 42"/>
          <p:cNvGrpSpPr/>
          <p:nvPr/>
        </p:nvGrpSpPr>
        <p:grpSpPr>
          <a:xfrm>
            <a:off x="1843089" y="2539915"/>
            <a:ext cx="1605115" cy="792155"/>
            <a:chOff x="2925288" y="5791200"/>
            <a:chExt cx="1261653" cy="602293"/>
          </a:xfrm>
        </p:grpSpPr>
        <p:sp>
          <p:nvSpPr>
            <p:cNvPr id="44" name="Left Arrow 43"/>
            <p:cNvSpPr/>
            <p:nvPr/>
          </p:nvSpPr>
          <p:spPr>
            <a:xfrm rot="3820572" flipV="1">
              <a:off x="3735978" y="5942528"/>
              <a:ext cx="602291" cy="299635"/>
            </a:xfrm>
            <a:prstGeom prst="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Light"/>
                <a:ea typeface="+mn-ea"/>
                <a:cs typeface="+mn-cs"/>
              </a:endParaRPr>
            </a:p>
          </p:txBody>
        </p:sp>
        <p:sp>
          <p:nvSpPr>
            <p:cNvPr id="45" name="Left Arrow 44"/>
            <p:cNvSpPr/>
            <p:nvPr/>
          </p:nvSpPr>
          <p:spPr>
            <a:xfrm rot="5400000" flipV="1">
              <a:off x="2773960" y="5942530"/>
              <a:ext cx="602291" cy="299635"/>
            </a:xfrm>
            <a:prstGeom prst="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Light"/>
                <a:ea typeface="+mn-ea"/>
                <a:cs typeface="+mn-cs"/>
              </a:endParaRPr>
            </a:p>
          </p:txBody>
        </p:sp>
      </p:grpSp>
      <p:sp>
        <p:nvSpPr>
          <p:cNvPr id="46" name="Left Arrow 45"/>
          <p:cNvSpPr/>
          <p:nvPr/>
        </p:nvSpPr>
        <p:spPr>
          <a:xfrm rot="8792823" flipV="1">
            <a:off x="3844393" y="2753644"/>
            <a:ext cx="1537679" cy="336882"/>
          </a:xfrm>
          <a:prstGeom prst="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Light"/>
              <a:ea typeface="+mn-ea"/>
              <a:cs typeface="+mn-cs"/>
            </a:endParaRPr>
          </a:p>
        </p:txBody>
      </p:sp>
      <p:sp>
        <p:nvSpPr>
          <p:cNvPr id="47" name="Left Arrow 46"/>
          <p:cNvSpPr/>
          <p:nvPr/>
        </p:nvSpPr>
        <p:spPr>
          <a:xfrm rot="16200000" flipV="1">
            <a:off x="6656459" y="2582411"/>
            <a:ext cx="467051" cy="330808"/>
          </a:xfrm>
          <a:prstGeom prst="leftArrow">
            <a:avLst/>
          </a:prstGeom>
          <a:solidFill>
            <a:srgbClr val="4BACC6">
              <a:lumMod val="75000"/>
            </a:srgbClr>
          </a:solidFill>
          <a:ln w="25400" cap="flat" cmpd="sng" algn="ctr">
            <a:solidFill>
              <a:srgbClr val="4BACC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egoe Light"/>
              <a:ea typeface="+mn-ea"/>
              <a:cs typeface="+mn-cs"/>
            </a:endParaRPr>
          </a:p>
        </p:txBody>
      </p:sp>
      <p:sp>
        <p:nvSpPr>
          <p:cNvPr id="48" name="Flowchart: Magnetic Disk 47"/>
          <p:cNvSpPr/>
          <p:nvPr/>
        </p:nvSpPr>
        <p:spPr bwMode="auto">
          <a:xfrm>
            <a:off x="6451710" y="3004145"/>
            <a:ext cx="1231032" cy="997371"/>
          </a:xfrm>
          <a:prstGeom prst="flowChartMagneticDisk">
            <a:avLst/>
          </a:prstGeom>
          <a:solidFill>
            <a:srgbClr val="4BACC6">
              <a:lumMod val="75000"/>
            </a:srgbClr>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4F81BD">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ysClr val="windowText" lastClr="000000"/>
                  </a:gs>
                  <a:gs pos="88000">
                    <a:sysClr val="windowText" lastClr="000000"/>
                  </a:gs>
                </a:gsLst>
                <a:lin ang="5400000" scaled="0"/>
              </a:gradFill>
              <a:effectLst/>
              <a:uLnTx/>
              <a:uFillTx/>
              <a:latin typeface="Segoe Light"/>
              <a:ea typeface="+mn-ea"/>
              <a:cs typeface="+mn-cs"/>
            </a:endParaRPr>
          </a:p>
        </p:txBody>
      </p:sp>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8598" y="1646491"/>
            <a:ext cx="1450491" cy="224575"/>
          </a:xfrm>
          <a:prstGeom prst="rect">
            <a:avLst/>
          </a:prstGeom>
        </p:spPr>
      </p:pic>
      <p:grpSp>
        <p:nvGrpSpPr>
          <p:cNvPr id="50" name="Group 49"/>
          <p:cNvGrpSpPr/>
          <p:nvPr/>
        </p:nvGrpSpPr>
        <p:grpSpPr>
          <a:xfrm>
            <a:off x="5119463" y="1566637"/>
            <a:ext cx="2982141" cy="825427"/>
            <a:chOff x="6021784" y="1466636"/>
            <a:chExt cx="2982141" cy="825427"/>
          </a:xfrm>
        </p:grpSpPr>
        <p:sp>
          <p:nvSpPr>
            <p:cNvPr id="51" name="Rounded Rectangle 50"/>
            <p:cNvSpPr/>
            <p:nvPr/>
          </p:nvSpPr>
          <p:spPr bwMode="auto">
            <a:xfrm>
              <a:off x="6021784" y="1466636"/>
              <a:ext cx="2910599" cy="82542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ysClr val="windowText" lastClr="000000"/>
                    </a:gs>
                    <a:gs pos="88000">
                      <a:sysClr val="windowText" lastClr="000000"/>
                    </a:gs>
                  </a:gsLst>
                  <a:lin ang="5400000" scaled="0"/>
                </a:gradFill>
                <a:effectLst/>
                <a:uLnTx/>
                <a:uFillTx/>
                <a:latin typeface="Segoe Light"/>
                <a:ea typeface="+mn-ea"/>
                <a:cs typeface="+mn-cs"/>
              </a:endParaRPr>
            </a:p>
          </p:txBody>
        </p:sp>
        <p:sp>
          <p:nvSpPr>
            <p:cNvPr id="52" name="Text Placeholder 2"/>
            <p:cNvSpPr txBox="1">
              <a:spLocks/>
            </p:cNvSpPr>
            <p:nvPr/>
          </p:nvSpPr>
          <p:spPr>
            <a:xfrm>
              <a:off x="6249879" y="1834909"/>
              <a:ext cx="2754046" cy="4571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vert="horz" wrap="square" lIns="0" tIns="0" rIns="0" bIns="0" rtlCol="0" anchor="t" anchorCtr="0">
              <a:noAutofit/>
            </a:bodyPr>
            <a:lstStyle>
              <a:lvl1pPr marL="0" indent="0" algn="l" defTabSz="914363" rtl="0" eaLnBrk="1" latinLnBrk="0" hangingPunct="1">
                <a:lnSpc>
                  <a:spcPct val="90000"/>
                </a:lnSpc>
                <a:spcBef>
                  <a:spcPts val="0"/>
                </a:spcBef>
                <a:spcAft>
                  <a:spcPts val="600"/>
                </a:spcAft>
                <a:buSzPct val="80000"/>
                <a:buFontTx/>
                <a:buNone/>
                <a:defRPr sz="2500" b="1" kern="1200">
                  <a:gradFill>
                    <a:gsLst>
                      <a:gs pos="0">
                        <a:schemeClr val="accent6"/>
                      </a:gs>
                      <a:gs pos="86000">
                        <a:schemeClr val="accent6"/>
                      </a:gs>
                    </a:gsLst>
                    <a:lin ang="5400000" scaled="0"/>
                  </a:gradFill>
                  <a:effectLst/>
                  <a:latin typeface="+mn-lt"/>
                  <a:ea typeface="+mn-ea"/>
                  <a:cs typeface="+mn-cs"/>
                </a:defRPr>
              </a:lvl1pPr>
              <a:lvl2pPr marL="457182" indent="0" algn="l" defTabSz="914363" rtl="0" eaLnBrk="1" latinLnBrk="0" hangingPunct="1">
                <a:lnSpc>
                  <a:spcPct val="100000"/>
                </a:lnSpc>
                <a:spcBef>
                  <a:spcPts val="0"/>
                </a:spcBef>
                <a:spcAft>
                  <a:spcPts val="600"/>
                </a:spcAft>
                <a:buSzPct val="80000"/>
                <a:buFontTx/>
                <a:buNone/>
                <a:defRPr sz="2000" b="1" kern="1200">
                  <a:gradFill>
                    <a:gsLst>
                      <a:gs pos="0">
                        <a:schemeClr val="bg1"/>
                      </a:gs>
                      <a:gs pos="86000">
                        <a:schemeClr val="bg1"/>
                      </a:gs>
                    </a:gsLst>
                    <a:lin ang="5400000" scaled="0"/>
                  </a:gradFill>
                  <a:effectLst/>
                  <a:latin typeface="+mn-lt"/>
                  <a:ea typeface="+mn-ea"/>
                  <a:cs typeface="+mn-cs"/>
                </a:defRPr>
              </a:lvl2pPr>
              <a:lvl3pPr marL="914363" indent="0" algn="l" defTabSz="914363" rtl="0" eaLnBrk="1" latinLnBrk="0" hangingPunct="1">
                <a:lnSpc>
                  <a:spcPct val="100000"/>
                </a:lnSpc>
                <a:spcBef>
                  <a:spcPts val="0"/>
                </a:spcBef>
                <a:spcAft>
                  <a:spcPts val="600"/>
                </a:spcAft>
                <a:buSzPct val="80000"/>
                <a:buFontTx/>
                <a:buNone/>
                <a:defRPr sz="1800" b="1" kern="1200">
                  <a:gradFill>
                    <a:gsLst>
                      <a:gs pos="0">
                        <a:schemeClr val="bg1"/>
                      </a:gs>
                      <a:gs pos="86000">
                        <a:schemeClr val="bg1"/>
                      </a:gs>
                    </a:gsLst>
                    <a:lin ang="5400000" scaled="0"/>
                  </a:gradFill>
                  <a:effectLst/>
                  <a:latin typeface="+mn-lt"/>
                  <a:ea typeface="+mn-ea"/>
                  <a:cs typeface="+mn-cs"/>
                </a:defRPr>
              </a:lvl3pPr>
              <a:lvl4pPr marL="1371545" indent="0" algn="l" defTabSz="914363" rtl="0" eaLnBrk="1" latinLnBrk="0" hangingPunct="1">
                <a:lnSpc>
                  <a:spcPct val="100000"/>
                </a:lnSpc>
                <a:spcBef>
                  <a:spcPts val="0"/>
                </a:spcBef>
                <a:spcAft>
                  <a:spcPts val="600"/>
                </a:spcAft>
                <a:buSzPct val="80000"/>
                <a:buFontTx/>
                <a:buNone/>
                <a:defRPr sz="1600" b="1" kern="1200">
                  <a:gradFill>
                    <a:gsLst>
                      <a:gs pos="0">
                        <a:schemeClr val="bg1"/>
                      </a:gs>
                      <a:gs pos="86000">
                        <a:schemeClr val="bg1"/>
                      </a:gs>
                    </a:gsLst>
                    <a:lin ang="5400000" scaled="0"/>
                  </a:gradFill>
                  <a:effectLst/>
                  <a:latin typeface="+mn-lt"/>
                  <a:ea typeface="+mn-ea"/>
                  <a:cs typeface="+mn-cs"/>
                </a:defRPr>
              </a:lvl4pPr>
              <a:lvl5pPr marL="1828727" indent="0" algn="l" defTabSz="914363" rtl="0" eaLnBrk="1" latinLnBrk="0" hangingPunct="1">
                <a:lnSpc>
                  <a:spcPct val="100000"/>
                </a:lnSpc>
                <a:spcBef>
                  <a:spcPts val="0"/>
                </a:spcBef>
                <a:spcAft>
                  <a:spcPts val="600"/>
                </a:spcAft>
                <a:buSzPct val="80000"/>
                <a:buFontTx/>
                <a:buNone/>
                <a:defRPr sz="1600" b="1" kern="1200">
                  <a:gradFill>
                    <a:gsLst>
                      <a:gs pos="0">
                        <a:schemeClr val="bg1"/>
                      </a:gs>
                      <a:gs pos="86000">
                        <a:schemeClr val="bg1"/>
                      </a:gs>
                    </a:gsLst>
                    <a:lin ang="5400000" scaled="0"/>
                  </a:gradFill>
                  <a:effectLst/>
                  <a:latin typeface="+mn-lt"/>
                  <a:ea typeface="+mn-ea"/>
                  <a:cs typeface="+mn-cs"/>
                </a:defRPr>
              </a:lvl5pPr>
              <a:lvl6pPr marL="2285909"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09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272"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454"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lvl="0">
                <a:defRPr/>
              </a:pPr>
              <a:r>
                <a:rPr lang="ru-RU" sz="2000" b="0" dirty="0">
                  <a:gradFill>
                    <a:gsLst>
                      <a:gs pos="0">
                        <a:schemeClr val="tx1"/>
                      </a:gs>
                      <a:gs pos="86000">
                        <a:schemeClr val="tx1"/>
                      </a:gs>
                    </a:gsLst>
                    <a:lin ang="5400000" scaled="0"/>
                  </a:gradFill>
                </a:rPr>
                <a:t>Приложение заказчика</a:t>
              </a:r>
              <a:endParaRPr lang="en-US" sz="2000" b="0" dirty="0">
                <a:gradFill>
                  <a:gsLst>
                    <a:gs pos="0">
                      <a:schemeClr val="tx1"/>
                    </a:gs>
                    <a:gs pos="86000">
                      <a:schemeClr val="tx1"/>
                    </a:gs>
                  </a:gsLst>
                  <a:lin ang="5400000" scaled="0"/>
                </a:gradFill>
              </a:endParaRPr>
            </a:p>
          </p:txBody>
        </p:sp>
      </p:gr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4089" y="1646491"/>
            <a:ext cx="1450491" cy="224575"/>
          </a:xfrm>
          <a:prstGeom prst="rect">
            <a:avLst/>
          </a:prstGeom>
        </p:spPr>
      </p:pic>
    </p:spTree>
    <p:extLst>
      <p:ext uri="{BB962C8B-B14F-4D97-AF65-F5344CB8AC3E}">
        <p14:creationId xmlns:p14="http://schemas.microsoft.com/office/powerpoint/2010/main" val="61967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22" presetClass="entr" presetSubtype="1" fill="hold" nodeType="withEffect">
                                  <p:stCondLst>
                                    <p:cond delay="1000"/>
                                  </p:stCondLst>
                                  <p:childTnLst>
                                    <p:set>
                                      <p:cBhvr>
                                        <p:cTn id="9" dur="1" fill="hold">
                                          <p:stCondLst>
                                            <p:cond delay="0"/>
                                          </p:stCondLst>
                                        </p:cTn>
                                        <p:tgtEl>
                                          <p:spTgt spid="38"/>
                                        </p:tgtEl>
                                        <p:attrNameLst>
                                          <p:attrName>style.visibility</p:attrName>
                                        </p:attrNameLst>
                                      </p:cBhvr>
                                      <p:to>
                                        <p:strVal val="visible"/>
                                      </p:to>
                                    </p:set>
                                    <p:animEffect transition="in" filter="wipe(up)">
                                      <p:cBhvr>
                                        <p:cTn id="10" dur="500"/>
                                        <p:tgtEl>
                                          <p:spTgt spid="38"/>
                                        </p:tgtEl>
                                      </p:cBhvr>
                                    </p:animEffect>
                                  </p:childTnLst>
                                </p:cTn>
                              </p:par>
                            </p:childTnLst>
                          </p:cTn>
                        </p:par>
                        <p:par>
                          <p:cTn id="11" fill="hold">
                            <p:stCondLst>
                              <p:cond delay="1500"/>
                            </p:stCondLst>
                            <p:childTnLst>
                              <p:par>
                                <p:cTn id="12" presetID="1" presetClass="exit" presetSubtype="0" fill="hold" nodeType="afterEffect">
                                  <p:stCondLst>
                                    <p:cond delay="1000"/>
                                  </p:stCondLst>
                                  <p:childTnLst>
                                    <p:set>
                                      <p:cBhvr>
                                        <p:cTn id="13" dur="1" fill="hold">
                                          <p:stCondLst>
                                            <p:cond delay="0"/>
                                          </p:stCondLst>
                                        </p:cTn>
                                        <p:tgtEl>
                                          <p:spTgt spid="38"/>
                                        </p:tgtEl>
                                        <p:attrNameLst>
                                          <p:attrName>style.visibility</p:attrName>
                                        </p:attrNameLst>
                                      </p:cBhvr>
                                      <p:to>
                                        <p:strVal val="hidden"/>
                                      </p:to>
                                    </p:set>
                                  </p:childTnLst>
                                </p:cTn>
                              </p:par>
                            </p:childTnLst>
                          </p:cTn>
                        </p:par>
                        <p:par>
                          <p:cTn id="14" fill="hold">
                            <p:stCondLst>
                              <p:cond delay="2500"/>
                            </p:stCondLst>
                            <p:childTnLst>
                              <p:par>
                                <p:cTn id="15" presetID="10" presetClass="entr" presetSubtype="0" fill="hold" grpId="0" nodeType="afterEffect">
                                  <p:stCondLst>
                                    <p:cond delay="5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3500"/>
                            </p:stCondLst>
                            <p:childTnLst>
                              <p:par>
                                <p:cTn id="19" presetID="22" presetClass="entr" presetSubtype="4" fill="hold" nodeType="afterEffect">
                                  <p:stCondLst>
                                    <p:cond delay="50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 presetClass="exit" presetSubtype="0" fill="hold" nodeType="withEffect">
                                  <p:stCondLst>
                                    <p:cond delay="0"/>
                                  </p:stCondLst>
                                  <p:childTnLst>
                                    <p:set>
                                      <p:cBhvr>
                                        <p:cTn id="31" dur="1" fill="hold">
                                          <p:stCondLst>
                                            <p:cond delay="0"/>
                                          </p:stCondLst>
                                        </p:cTn>
                                        <p:tgtEl>
                                          <p:spTgt spid="43"/>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500"/>
                            </p:stCondLst>
                            <p:childTnLst>
                              <p:par>
                                <p:cTn id="36" presetID="22" presetClass="entr" presetSubtype="4" fill="hold" grpId="0" nodeType="afterEffect">
                                  <p:stCondLst>
                                    <p:cond delay="500"/>
                                  </p:stCondLst>
                                  <p:childTnLst>
                                    <p:set>
                                      <p:cBhvr>
                                        <p:cTn id="37" dur="1" fill="hold">
                                          <p:stCondLst>
                                            <p:cond delay="0"/>
                                          </p:stCondLst>
                                        </p:cTn>
                                        <p:tgtEl>
                                          <p:spTgt spid="46"/>
                                        </p:tgtEl>
                                        <p:attrNameLst>
                                          <p:attrName>style.visibility</p:attrName>
                                        </p:attrNameLst>
                                      </p:cBhvr>
                                      <p:to>
                                        <p:strVal val="visible"/>
                                      </p:to>
                                    </p:set>
                                    <p:animEffect transition="in" filter="wipe(down)">
                                      <p:cBhvr>
                                        <p:cTn id="38" dur="500"/>
                                        <p:tgtEl>
                                          <p:spTgt spid="46"/>
                                        </p:tgtEl>
                                      </p:cBhvr>
                                    </p:animEffect>
                                  </p:childTnLst>
                                </p:cTn>
                              </p:par>
                            </p:childTnLst>
                          </p:cTn>
                        </p:par>
                        <p:par>
                          <p:cTn id="39" fill="hold">
                            <p:stCondLst>
                              <p:cond delay="1500"/>
                            </p:stCondLst>
                            <p:childTnLst>
                              <p:par>
                                <p:cTn id="40" presetID="22" presetClass="entr" presetSubtype="1"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up)">
                                      <p:cBhvr>
                                        <p:cTn id="42" dur="500"/>
                                        <p:tgtEl>
                                          <p:spTgt spid="47"/>
                                        </p:tgtEl>
                                      </p:cBhvr>
                                    </p:animEffect>
                                  </p:childTnLst>
                                </p:cTn>
                              </p:par>
                            </p:childTnLst>
                          </p:cTn>
                        </p:par>
                        <p:par>
                          <p:cTn id="43" fill="hold">
                            <p:stCondLst>
                              <p:cond delay="2000"/>
                            </p:stCondLst>
                            <p:childTnLst>
                              <p:par>
                                <p:cTn id="44" presetID="22" presetClass="entr" presetSubtype="4"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down)">
                                      <p:cBhvr>
                                        <p:cTn id="46"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8" grpId="0"/>
      <p:bldP spid="42" grpId="0" animBg="1"/>
      <p:bldP spid="46" grpId="0" animBg="1"/>
      <p:bldP spid="47"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2800" dirty="0"/>
              <a:t>Безопасность </a:t>
            </a:r>
            <a:r>
              <a:rPr lang="en-US" sz="2800" dirty="0"/>
              <a:t>Windows Azure Storage</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40160" y="806611"/>
            <a:ext cx="8562699"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ru-RU" sz="2000" dirty="0" smtClean="0">
                <a:solidFill>
                  <a:srgbClr val="00B0F0"/>
                </a:solidFill>
                <a:latin typeface="Segoe UI Semibold"/>
              </a:rPr>
              <a:t>Контроль </a:t>
            </a:r>
            <a:r>
              <a:rPr lang="ru-RU" sz="2000" dirty="0">
                <a:solidFill>
                  <a:srgbClr val="00B0F0"/>
                </a:solidFill>
                <a:latin typeface="Segoe UI Semibold"/>
              </a:rPr>
              <a:t>доступа</a:t>
            </a:r>
            <a:endParaRPr lang="en-US" sz="2000" dirty="0">
              <a:solidFill>
                <a:srgbClr val="00B0F0"/>
              </a:solidFill>
              <a:latin typeface="Segoe UI Semibold"/>
            </a:endParaRPr>
          </a:p>
        </p:txBody>
      </p:sp>
      <p:sp>
        <p:nvSpPr>
          <p:cNvPr id="53" name="Flowchart: Magnetic Disk 52"/>
          <p:cNvSpPr/>
          <p:nvPr/>
        </p:nvSpPr>
        <p:spPr bwMode="auto">
          <a:xfrm>
            <a:off x="242830" y="4533329"/>
            <a:ext cx="8307227" cy="1479950"/>
          </a:xfrm>
          <a:prstGeom prst="flowChartMagneticDisk">
            <a:avLst/>
          </a:prstGeom>
          <a:solidFill>
            <a:srgbClr val="1095DA"/>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1095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effectLst/>
              <a:uLnTx/>
              <a:uFillTx/>
              <a:latin typeface="Arial"/>
              <a:ea typeface="+mn-ea"/>
              <a:cs typeface="+mn-cs"/>
            </a:endParaRPr>
          </a:p>
        </p:txBody>
      </p:sp>
      <p:sp>
        <p:nvSpPr>
          <p:cNvPr id="55" name="Flowchart: Magnetic Disk 54"/>
          <p:cNvSpPr/>
          <p:nvPr/>
        </p:nvSpPr>
        <p:spPr bwMode="auto">
          <a:xfrm>
            <a:off x="242830" y="4316338"/>
            <a:ext cx="8335185" cy="559893"/>
          </a:xfrm>
          <a:prstGeom prst="flowChartMagneticDisk">
            <a:avLst/>
          </a:prstGeom>
          <a:solidFill>
            <a:srgbClr val="FEDB1B"/>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1095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smtClean="0">
              <a:ln>
                <a:noFill/>
              </a:ln>
              <a:effectLst/>
              <a:uLnTx/>
              <a:uFillTx/>
              <a:latin typeface="Arial"/>
              <a:ea typeface="+mn-ea"/>
              <a:cs typeface="+mn-cs"/>
            </a:endParaRPr>
          </a:p>
        </p:txBody>
      </p:sp>
      <p:sp>
        <p:nvSpPr>
          <p:cNvPr id="56" name="TextBox 55"/>
          <p:cNvSpPr txBox="1"/>
          <p:nvPr/>
        </p:nvSpPr>
        <p:spPr>
          <a:xfrm>
            <a:off x="2257279" y="5200113"/>
            <a:ext cx="5226724" cy="4247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effectLst/>
                <a:uLnTx/>
                <a:uFillTx/>
              </a:rPr>
              <a:t>Azure Storage Blobs and Containers</a:t>
            </a:r>
          </a:p>
        </p:txBody>
      </p:sp>
      <p:sp>
        <p:nvSpPr>
          <p:cNvPr id="57" name="Left Brace 56"/>
          <p:cNvSpPr/>
          <p:nvPr/>
        </p:nvSpPr>
        <p:spPr>
          <a:xfrm rot="10800000">
            <a:off x="7255403" y="2463263"/>
            <a:ext cx="228600" cy="454319"/>
          </a:xfrm>
          <a:prstGeom prst="leftBrace">
            <a:avLst>
              <a:gd name="adj1" fmla="val 23258"/>
              <a:gd name="adj2" fmla="val 60681"/>
            </a:avLst>
          </a:prstGeom>
          <a:no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Arial"/>
              <a:ea typeface="+mn-ea"/>
              <a:cs typeface="+mn-cs"/>
            </a:endParaRPr>
          </a:p>
        </p:txBody>
      </p:sp>
      <p:sp>
        <p:nvSpPr>
          <p:cNvPr id="58" name="TextBox 57"/>
          <p:cNvSpPr txBox="1"/>
          <p:nvPr/>
        </p:nvSpPr>
        <p:spPr>
          <a:xfrm>
            <a:off x="7324456" y="2362825"/>
            <a:ext cx="2507118" cy="53553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smtClean="0">
                <a:ln>
                  <a:noFill/>
                </a:ln>
                <a:effectLst/>
                <a:uLnTx/>
                <a:uFillTx/>
              </a:rPr>
              <a:t>ACL</a:t>
            </a:r>
            <a:r>
              <a:rPr kumimoji="0" lang="ru-RU" b="0" i="0" u="none" strike="noStrike" kern="0" cap="none" spc="0" normalizeH="0" noProof="0" dirty="0" smtClean="0">
                <a:ln>
                  <a:noFill/>
                </a:ln>
                <a:effectLst/>
                <a:uLnTx/>
                <a:uFillTx/>
              </a:rPr>
              <a:t> контейнера</a:t>
            </a:r>
            <a:endParaRPr kumimoji="0" lang="en-US" b="0" i="0" u="none" strike="noStrike" kern="0" cap="none" spc="0" normalizeH="0" baseline="0" noProof="0" dirty="0" smtClean="0">
              <a:ln>
                <a:noFill/>
              </a:ln>
              <a:effectLst/>
              <a:uLnTx/>
              <a:uFillTx/>
            </a:endParaRP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rPr>
              <a:t>(</a:t>
            </a:r>
            <a:r>
              <a:rPr kumimoji="0" lang="ru-RU" sz="1400" b="0" i="0" u="none" strike="noStrike" kern="0" cap="none" spc="0" normalizeH="0" baseline="0" noProof="0" dirty="0" smtClean="0">
                <a:ln>
                  <a:noFill/>
                </a:ln>
                <a:effectLst/>
                <a:uLnTx/>
                <a:uFillTx/>
              </a:rPr>
              <a:t>Публичный</a:t>
            </a:r>
            <a:r>
              <a:rPr kumimoji="0" lang="en-US" sz="1400" b="0" i="0" u="none" strike="noStrike" kern="0" cap="none" spc="0" normalizeH="0" baseline="0" noProof="0" dirty="0" smtClean="0">
                <a:ln>
                  <a:noFill/>
                </a:ln>
                <a:effectLst/>
                <a:uLnTx/>
                <a:uFillTx/>
              </a:rPr>
              <a:t>? Y/N)</a:t>
            </a:r>
          </a:p>
        </p:txBody>
      </p:sp>
      <p:grpSp>
        <p:nvGrpSpPr>
          <p:cNvPr id="59" name="Group 58"/>
          <p:cNvGrpSpPr/>
          <p:nvPr/>
        </p:nvGrpSpPr>
        <p:grpSpPr>
          <a:xfrm>
            <a:off x="5984251" y="1316792"/>
            <a:ext cx="2999504" cy="710985"/>
            <a:chOff x="4098577" y="1137689"/>
            <a:chExt cx="2999504" cy="710985"/>
          </a:xfrm>
        </p:grpSpPr>
        <p:pic>
          <p:nvPicPr>
            <p:cNvPr id="60" name="Picture 2" descr="C:\Users\fcima\AppData\Local\Microsoft\Windows\Temporary Internet Files\Content.IE5\0XYPQ485\MC90043390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8577" y="1137689"/>
              <a:ext cx="710985" cy="71098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823210" y="1225415"/>
              <a:ext cx="2274871" cy="53553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rPr>
                <a:t>Storage Access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rPr>
                <a:t>Key</a:t>
              </a:r>
            </a:p>
          </p:txBody>
        </p:sp>
      </p:grpSp>
      <p:sp>
        <p:nvSpPr>
          <p:cNvPr id="62" name="Down Arrow 61"/>
          <p:cNvSpPr/>
          <p:nvPr/>
        </p:nvSpPr>
        <p:spPr bwMode="auto">
          <a:xfrm>
            <a:off x="6660232" y="2070274"/>
            <a:ext cx="609600" cy="2188995"/>
          </a:xfrm>
          <a:prstGeom prst="downArrow">
            <a:avLst/>
          </a:prstGeom>
          <a:solidFill>
            <a:srgbClr val="FFFFFF">
              <a:lumMod val="65000"/>
            </a:srgbClr>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1095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smtClean="0">
              <a:ln>
                <a:noFill/>
              </a:ln>
              <a:effectLst/>
              <a:uLnTx/>
              <a:uFillTx/>
              <a:latin typeface="Arial"/>
              <a:ea typeface="+mn-ea"/>
              <a:cs typeface="+mn-cs"/>
            </a:endParaRPr>
          </a:p>
        </p:txBody>
      </p:sp>
      <p:sp>
        <p:nvSpPr>
          <p:cNvPr id="63" name="TextBox 62"/>
          <p:cNvSpPr txBox="1"/>
          <p:nvPr/>
        </p:nvSpPr>
        <p:spPr>
          <a:xfrm>
            <a:off x="7332789" y="3270469"/>
            <a:ext cx="1027059" cy="480131"/>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rPr>
              <a:t>Full </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rPr>
              <a:t>Control</a:t>
            </a:r>
          </a:p>
        </p:txBody>
      </p:sp>
      <p:grpSp>
        <p:nvGrpSpPr>
          <p:cNvPr id="64" name="Group 63"/>
          <p:cNvGrpSpPr/>
          <p:nvPr/>
        </p:nvGrpSpPr>
        <p:grpSpPr>
          <a:xfrm>
            <a:off x="3095387" y="2598495"/>
            <a:ext cx="2427465" cy="638175"/>
            <a:chOff x="2649364" y="2503498"/>
            <a:chExt cx="2427465" cy="638175"/>
          </a:xfrm>
        </p:grpSpPr>
        <p:pic>
          <p:nvPicPr>
            <p:cNvPr id="65" name="Picture 3" descr="C:\Users\fcima\AppData\Local\Microsoft\Windows\Temporary Internet Files\Content.IE5\TLUY7Q0L\MM900283618[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649364" y="2503498"/>
              <a:ext cx="609600" cy="63817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3117670" y="2563294"/>
              <a:ext cx="1959159" cy="48013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effectLst/>
                  <a:uLnTx/>
                  <a:uFillTx/>
                </a:rPr>
                <a:t>Shared Access</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effectLst/>
                  <a:uLnTx/>
                  <a:uFillTx/>
                </a:rPr>
                <a:t>Signatures</a:t>
              </a:r>
              <a:endParaRPr kumimoji="0" lang="en-US" sz="1400" b="0" i="0" u="none" strike="noStrike" kern="0" cap="none" spc="0" normalizeH="0" baseline="0" noProof="0" dirty="0" err="1" smtClean="0">
                <a:ln>
                  <a:noFill/>
                </a:ln>
                <a:effectLst/>
                <a:uLnTx/>
                <a:uFillTx/>
              </a:endParaRPr>
            </a:p>
          </p:txBody>
        </p:sp>
      </p:grpSp>
      <p:sp>
        <p:nvSpPr>
          <p:cNvPr id="67" name="Down Arrow 66"/>
          <p:cNvSpPr/>
          <p:nvPr/>
        </p:nvSpPr>
        <p:spPr bwMode="auto">
          <a:xfrm>
            <a:off x="3550615" y="3178848"/>
            <a:ext cx="609600" cy="1054246"/>
          </a:xfrm>
          <a:prstGeom prst="downArrow">
            <a:avLst/>
          </a:prstGeom>
          <a:solidFill>
            <a:srgbClr val="FFFFFF">
              <a:lumMod val="65000"/>
            </a:srgbClr>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1095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effectLst/>
              <a:uLnTx/>
              <a:uFillTx/>
              <a:latin typeface="Arial"/>
              <a:ea typeface="+mn-ea"/>
              <a:cs typeface="+mn-cs"/>
            </a:endParaRPr>
          </a:p>
        </p:txBody>
      </p:sp>
      <p:sp>
        <p:nvSpPr>
          <p:cNvPr id="68" name="Rectangle 67"/>
          <p:cNvSpPr/>
          <p:nvPr/>
        </p:nvSpPr>
        <p:spPr>
          <a:xfrm>
            <a:off x="3967030" y="3456513"/>
            <a:ext cx="1499143" cy="424732"/>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Read, Write, Delete, List</a:t>
            </a:r>
          </a:p>
        </p:txBody>
      </p:sp>
      <p:cxnSp>
        <p:nvCxnSpPr>
          <p:cNvPr id="69" name="Straight Arrow Connector 68"/>
          <p:cNvCxnSpPr/>
          <p:nvPr/>
        </p:nvCxnSpPr>
        <p:spPr>
          <a:xfrm flipH="1">
            <a:off x="4716600" y="1996146"/>
            <a:ext cx="1098589" cy="578282"/>
          </a:xfrm>
          <a:prstGeom prst="straightConnector1">
            <a:avLst/>
          </a:prstGeom>
          <a:noFill/>
          <a:ln w="50800" cap="flat" cmpd="sng" algn="ctr">
            <a:solidFill>
              <a:srgbClr val="1095DA"/>
            </a:solidFill>
            <a:prstDash val="solid"/>
            <a:tailEnd type="arrow"/>
          </a:ln>
          <a:effectLst/>
        </p:spPr>
      </p:cxnSp>
      <p:sp>
        <p:nvSpPr>
          <p:cNvPr id="70" name="Rectangle 69"/>
          <p:cNvSpPr/>
          <p:nvPr/>
        </p:nvSpPr>
        <p:spPr>
          <a:xfrm>
            <a:off x="4480408" y="1864562"/>
            <a:ext cx="1499143" cy="244682"/>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ru-RU" sz="1100" b="0" i="1" u="none" strike="noStrike" kern="0" cap="none" spc="0" normalizeH="0" baseline="0" noProof="0" dirty="0" smtClean="0">
                <a:ln>
                  <a:noFill/>
                </a:ln>
                <a:effectLst/>
                <a:uLnTx/>
                <a:uFillTx/>
              </a:rPr>
              <a:t>Подписывает</a:t>
            </a:r>
            <a:endParaRPr kumimoji="0" lang="en-US" sz="1100" b="0" i="1" u="none" strike="noStrike" kern="0" cap="none" spc="0" normalizeH="0" baseline="0" noProof="0" dirty="0">
              <a:ln>
                <a:noFill/>
              </a:ln>
              <a:effectLst/>
              <a:uLnTx/>
              <a:uFillTx/>
            </a:endParaRPr>
          </a:p>
        </p:txBody>
      </p:sp>
      <p:cxnSp>
        <p:nvCxnSpPr>
          <p:cNvPr id="71" name="Straight Arrow Connector 70"/>
          <p:cNvCxnSpPr/>
          <p:nvPr/>
        </p:nvCxnSpPr>
        <p:spPr>
          <a:xfrm flipH="1">
            <a:off x="1766278" y="3002367"/>
            <a:ext cx="990601" cy="0"/>
          </a:xfrm>
          <a:prstGeom prst="straightConnector1">
            <a:avLst/>
          </a:prstGeom>
          <a:noFill/>
          <a:ln w="50800" cap="flat" cmpd="sng" algn="ctr">
            <a:solidFill>
              <a:srgbClr val="1095DA"/>
            </a:solidFill>
            <a:prstDash val="solid"/>
            <a:tailEnd type="arrow"/>
          </a:ln>
          <a:effectLst/>
        </p:spPr>
      </p:cxnSp>
      <p:sp>
        <p:nvSpPr>
          <p:cNvPr id="72" name="Rectangle 71"/>
          <p:cNvSpPr/>
          <p:nvPr/>
        </p:nvSpPr>
        <p:spPr>
          <a:xfrm>
            <a:off x="1512007" y="2658289"/>
            <a:ext cx="1499143" cy="244682"/>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ru-RU" sz="1100" b="0" i="1" u="none" strike="noStrike" kern="0" cap="none" spc="0" normalizeH="0" baseline="0" noProof="0" dirty="0" smtClean="0">
                <a:ln>
                  <a:noFill/>
                </a:ln>
                <a:effectLst/>
                <a:uLnTx/>
                <a:uFillTx/>
              </a:rPr>
              <a:t>Ссылается</a:t>
            </a:r>
            <a:endParaRPr kumimoji="0" lang="en-US" sz="1100" b="0" i="1" u="none" strike="noStrike" kern="0" cap="none" spc="0" normalizeH="0" baseline="0" noProof="0" dirty="0">
              <a:ln>
                <a:noFill/>
              </a:ln>
              <a:effectLst/>
              <a:uLnTx/>
              <a:uFillTx/>
            </a:endParaRPr>
          </a:p>
        </p:txBody>
      </p:sp>
      <p:sp>
        <p:nvSpPr>
          <p:cNvPr id="73" name="Down Arrow 72"/>
          <p:cNvSpPr/>
          <p:nvPr/>
        </p:nvSpPr>
        <p:spPr bwMode="auto">
          <a:xfrm>
            <a:off x="425930" y="3236670"/>
            <a:ext cx="609600" cy="996424"/>
          </a:xfrm>
          <a:prstGeom prst="downArrow">
            <a:avLst/>
          </a:prstGeom>
          <a:solidFill>
            <a:srgbClr val="FFFFFF">
              <a:lumMod val="65000"/>
            </a:srgbClr>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rgbClr val="1095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effectLst/>
              <a:uLnTx/>
              <a:uFillTx/>
              <a:latin typeface="Arial"/>
              <a:ea typeface="+mn-ea"/>
              <a:cs typeface="+mn-cs"/>
            </a:endParaRPr>
          </a:p>
        </p:txBody>
      </p:sp>
      <p:sp>
        <p:nvSpPr>
          <p:cNvPr id="74" name="Rectangle 73"/>
          <p:cNvSpPr/>
          <p:nvPr/>
        </p:nvSpPr>
        <p:spPr>
          <a:xfrm>
            <a:off x="885947" y="3435582"/>
            <a:ext cx="1499143" cy="424732"/>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Read, Write, Delete, List</a:t>
            </a:r>
          </a:p>
        </p:txBody>
      </p:sp>
      <p:grpSp>
        <p:nvGrpSpPr>
          <p:cNvPr id="75" name="Group 74"/>
          <p:cNvGrpSpPr/>
          <p:nvPr/>
        </p:nvGrpSpPr>
        <p:grpSpPr>
          <a:xfrm>
            <a:off x="78971" y="2594216"/>
            <a:ext cx="2306118" cy="506482"/>
            <a:chOff x="433693" y="2500678"/>
            <a:chExt cx="2306118" cy="506482"/>
          </a:xfrm>
        </p:grpSpPr>
        <p:sp>
          <p:nvSpPr>
            <p:cNvPr id="76" name="TextBox 75"/>
            <p:cNvSpPr txBox="1"/>
            <p:nvPr/>
          </p:nvSpPr>
          <p:spPr>
            <a:xfrm>
              <a:off x="780652" y="2500678"/>
              <a:ext cx="1959159" cy="48013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effectLst/>
                  <a:uLnTx/>
                  <a:uFillTx/>
                </a:rPr>
                <a:t>Container-Level</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smtClean="0">
                  <a:ln>
                    <a:noFill/>
                  </a:ln>
                  <a:effectLst/>
                  <a:uLnTx/>
                  <a:uFillTx/>
                </a:rPr>
                <a:t>Access Policies</a:t>
              </a:r>
              <a:endParaRPr kumimoji="0" lang="en-US" sz="1400" b="0" i="0" u="none" strike="noStrike" kern="0" cap="none" spc="0" normalizeH="0" baseline="0" noProof="0" dirty="0" err="1" smtClean="0">
                <a:ln>
                  <a:noFill/>
                </a:ln>
                <a:effectLst/>
                <a:uLnTx/>
                <a:uFillTx/>
              </a:endParaRPr>
            </a:p>
          </p:txBody>
        </p:sp>
        <p:pic>
          <p:nvPicPr>
            <p:cNvPr id="7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93" y="2534034"/>
              <a:ext cx="346959" cy="473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8" name="Content Placeholder 4"/>
          <p:cNvSpPr>
            <a:spLocks noGrp="1"/>
          </p:cNvSpPr>
          <p:nvPr>
            <p:ph idx="1"/>
          </p:nvPr>
        </p:nvSpPr>
        <p:spPr>
          <a:xfrm>
            <a:off x="224957" y="6246035"/>
            <a:ext cx="8523507" cy="561483"/>
          </a:xfrm>
        </p:spPr>
        <p:txBody>
          <a:bodyPr>
            <a:noAutofit/>
          </a:bodyPr>
          <a:lstStyle/>
          <a:p>
            <a:pPr marL="0" indent="0" fontAlgn="base">
              <a:lnSpc>
                <a:spcPct val="110000"/>
              </a:lnSpc>
              <a:buNone/>
            </a:pPr>
            <a:r>
              <a:rPr lang="ru-RU" sz="1400" dirty="0" smtClean="0"/>
              <a:t>Данные пользователей хранятся отдельно и организованы в контейнеры со строгим контролем доступа на основе секретных ключей (2 для плавного ключевого перехода)</a:t>
            </a:r>
            <a:endParaRPr lang="en-US" sz="1400" dirty="0"/>
          </a:p>
        </p:txBody>
      </p:sp>
    </p:spTree>
    <p:extLst>
      <p:ext uri="{BB962C8B-B14F-4D97-AF65-F5344CB8AC3E}">
        <p14:creationId xmlns:p14="http://schemas.microsoft.com/office/powerpoint/2010/main" val="39177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par>
                          <p:cTn id="21" fill="hold">
                            <p:stCondLst>
                              <p:cond delay="0"/>
                            </p:stCondLst>
                            <p:childTnLst>
                              <p:par>
                                <p:cTn id="22" presetID="22" presetClass="entr" presetSubtype="1" fill="hold" grpId="0"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up)">
                                      <p:cBhvr>
                                        <p:cTn id="24" dur="500"/>
                                        <p:tgtEl>
                                          <p:spTgt spid="6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up)">
                                      <p:cBhvr>
                                        <p:cTn id="33" dur="500"/>
                                        <p:tgtEl>
                                          <p:spTgt spid="6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wipe(up)">
                                      <p:cBhvr>
                                        <p:cTn id="44" dur="500"/>
                                        <p:tgtEl>
                                          <p:spTgt spid="67"/>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up)">
                                      <p:cBhvr>
                                        <p:cTn id="53" dur="500"/>
                                        <p:tgtEl>
                                          <p:spTgt spid="7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childTnLst>
                          </p:cTn>
                        </p:par>
                        <p:par>
                          <p:cTn id="61" fill="hold">
                            <p:stCondLst>
                              <p:cond delay="1000"/>
                            </p:stCondLst>
                            <p:childTnLst>
                              <p:par>
                                <p:cTn id="62" presetID="22" presetClass="entr" presetSubtype="1" fill="hold" grpId="0" nodeType="after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wipe(up)">
                                      <p:cBhvr>
                                        <p:cTn id="64" dur="500"/>
                                        <p:tgtEl>
                                          <p:spTgt spid="73"/>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8">
                                            <p:txEl>
                                              <p:pRg st="0" end="0"/>
                                            </p:txEl>
                                          </p:spTgt>
                                        </p:tgtEl>
                                        <p:attrNameLst>
                                          <p:attrName>style.visibility</p:attrName>
                                        </p:attrNameLst>
                                      </p:cBhvr>
                                      <p:to>
                                        <p:strVal val="visible"/>
                                      </p:to>
                                    </p:set>
                                    <p:animEffect transition="in" filter="fade">
                                      <p:cBhvr>
                                        <p:cTn id="71" dur="500"/>
                                        <p:tgtEl>
                                          <p:spTgt spid="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p:bldP spid="62" grpId="0" animBg="1"/>
      <p:bldP spid="63" grpId="0"/>
      <p:bldP spid="67" grpId="0" animBg="1"/>
      <p:bldP spid="68" grpId="0"/>
      <p:bldP spid="70" grpId="0"/>
      <p:bldP spid="72" grpId="0"/>
      <p:bldP spid="73" grpId="0" animBg="1"/>
      <p:bldP spid="74" grpId="0"/>
      <p:bldP spid="7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2800" dirty="0"/>
              <a:t>Защита данных в </a:t>
            </a:r>
            <a:r>
              <a:rPr lang="en-US" sz="2800" dirty="0"/>
              <a:t>Windows Azure</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40160" y="806611"/>
            <a:ext cx="8562699"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600"/>
              </a:spcAft>
              <a:buClr>
                <a:srgbClr val="537A93"/>
              </a:buClr>
              <a:buSzPct val="80000"/>
              <a:buNone/>
            </a:pPr>
            <a:r>
              <a:rPr lang="ru-RU" sz="2000" dirty="0" smtClean="0">
                <a:solidFill>
                  <a:srgbClr val="00B0F0"/>
                </a:solidFill>
                <a:latin typeface="Segoe UI Semibold"/>
              </a:rPr>
              <a:t>Шифрование </a:t>
            </a:r>
            <a:r>
              <a:rPr lang="ru-RU" sz="2000" dirty="0">
                <a:solidFill>
                  <a:srgbClr val="00B0F0"/>
                </a:solidFill>
                <a:latin typeface="Segoe UI Semibold"/>
              </a:rPr>
              <a:t>в </a:t>
            </a:r>
            <a:r>
              <a:rPr lang="en-US" sz="2000" dirty="0">
                <a:solidFill>
                  <a:srgbClr val="00B0F0"/>
                </a:solidFill>
                <a:latin typeface="Segoe UI Semibold"/>
              </a:rPr>
              <a:t>Windows Azure</a:t>
            </a:r>
          </a:p>
        </p:txBody>
      </p:sp>
      <p:sp>
        <p:nvSpPr>
          <p:cNvPr id="2" name="Content Placeholder 1"/>
          <p:cNvSpPr>
            <a:spLocks noGrp="1"/>
          </p:cNvSpPr>
          <p:nvPr>
            <p:ph idx="1"/>
          </p:nvPr>
        </p:nvSpPr>
        <p:spPr>
          <a:xfrm>
            <a:off x="357218" y="1354760"/>
            <a:ext cx="8115328" cy="4785395"/>
          </a:xfrm>
        </p:spPr>
        <p:txBody>
          <a:bodyPr>
            <a:normAutofit fontScale="85000" lnSpcReduction="20000"/>
          </a:bodyPr>
          <a:lstStyle/>
          <a:p>
            <a:r>
              <a:rPr lang="ru-RU" sz="2800" dirty="0"/>
              <a:t>Данные при передаче защищены </a:t>
            </a:r>
            <a:r>
              <a:rPr lang="en-US" sz="2800" dirty="0"/>
              <a:t>TLS</a:t>
            </a:r>
          </a:p>
          <a:p>
            <a:pPr lvl="1"/>
            <a:r>
              <a:rPr lang="ru-RU" sz="2400" dirty="0"/>
              <a:t>Как для </a:t>
            </a:r>
            <a:r>
              <a:rPr lang="en-US" sz="2400" dirty="0"/>
              <a:t>Azure Storage Services</a:t>
            </a:r>
            <a:r>
              <a:rPr lang="ru-RU" sz="2400" dirty="0"/>
              <a:t>, так и для</a:t>
            </a:r>
            <a:r>
              <a:rPr lang="en-US" sz="2400" dirty="0"/>
              <a:t> SQL Azure</a:t>
            </a:r>
          </a:p>
          <a:p>
            <a:r>
              <a:rPr lang="ru-RU" sz="2800" dirty="0"/>
              <a:t>В настоящий момент нет встроенного шифрования данных при хранении в </a:t>
            </a:r>
            <a:r>
              <a:rPr lang="en-US" sz="2800" dirty="0"/>
              <a:t>Windows Azure</a:t>
            </a:r>
            <a:endParaRPr lang="ru-RU" sz="2800" dirty="0"/>
          </a:p>
          <a:p>
            <a:pPr lvl="1"/>
            <a:r>
              <a:rPr lang="ru-RU" sz="2400" dirty="0"/>
              <a:t>Другая модель защиты секретного ключа для облачного сервиса</a:t>
            </a:r>
          </a:p>
          <a:p>
            <a:pPr lvl="1"/>
            <a:r>
              <a:rPr lang="ru-RU" sz="2400" dirty="0"/>
              <a:t>Доступны модули </a:t>
            </a:r>
            <a:r>
              <a:rPr lang="en-US" sz="2400" dirty="0" err="1"/>
              <a:t>.Net</a:t>
            </a:r>
            <a:r>
              <a:rPr lang="en-US" sz="2400" dirty="0"/>
              <a:t> Crypto </a:t>
            </a:r>
            <a:r>
              <a:rPr lang="ru-RU" sz="2400" dirty="0"/>
              <a:t>и управления сертификатами</a:t>
            </a:r>
          </a:p>
          <a:p>
            <a:r>
              <a:rPr lang="ru-RU" dirty="0"/>
              <a:t>Если необходимо обрабатывать конфиденциальные данные, то перед передачей данные должны шифроваться локально в доверенной </a:t>
            </a:r>
            <a:r>
              <a:rPr lang="ru-RU" dirty="0" smtClean="0"/>
              <a:t>среде</a:t>
            </a:r>
            <a:endParaRPr lang="ru-RU" dirty="0"/>
          </a:p>
          <a:p>
            <a:pPr lvl="1"/>
            <a:r>
              <a:rPr lang="ru-RU" dirty="0"/>
              <a:t>Возможно разбивая на части персональные данные, например медицинские (как сделано в </a:t>
            </a:r>
            <a:r>
              <a:rPr lang="en-US" dirty="0"/>
              <a:t>Microsoft HealthVault)</a:t>
            </a:r>
            <a:endParaRPr lang="ru-RU" dirty="0"/>
          </a:p>
          <a:p>
            <a:endParaRPr lang="en-US" dirty="0"/>
          </a:p>
        </p:txBody>
      </p:sp>
      <p:pic>
        <p:nvPicPr>
          <p:cNvPr id="30" name="Picture 2" descr="D:\Pennie's documents\Images for TechEd06\Hardware_Imagery\secure lock and key.png"/>
          <p:cNvPicPr>
            <a:picLocks noChangeAspect="1" noChangeArrowheads="1"/>
          </p:cNvPicPr>
          <p:nvPr/>
        </p:nvPicPr>
        <p:blipFill>
          <a:blip r:embed="rId4"/>
          <a:srcRect/>
          <a:stretch>
            <a:fillRect/>
          </a:stretch>
        </p:blipFill>
        <p:spPr bwMode="auto">
          <a:xfrm>
            <a:off x="8288395" y="5877272"/>
            <a:ext cx="648072" cy="795689"/>
          </a:xfrm>
          <a:prstGeom prst="rect">
            <a:avLst/>
          </a:prstGeom>
          <a:noFill/>
        </p:spPr>
      </p:pic>
    </p:spTree>
    <p:extLst>
      <p:ext uri="{BB962C8B-B14F-4D97-AF65-F5344CB8AC3E}">
        <p14:creationId xmlns:p14="http://schemas.microsoft.com/office/powerpoint/2010/main" val="38409901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sz="2800" dirty="0"/>
              <a:t>Безопасность </a:t>
            </a:r>
            <a:r>
              <a:rPr lang="en-US" sz="2800" dirty="0"/>
              <a:t>Windows</a:t>
            </a:r>
            <a:r>
              <a:rPr lang="ru-RU" sz="2800" dirty="0"/>
              <a:t> </a:t>
            </a:r>
            <a:r>
              <a:rPr lang="en-US" sz="2800" dirty="0"/>
              <a:t>Azure</a:t>
            </a:r>
            <a:endParaRPr lang="en-US" sz="3200" spc="-150" dirty="0">
              <a:ln w="3175">
                <a:noFill/>
              </a:ln>
              <a:solidFill>
                <a:srgbClr val="03C2F1"/>
              </a:solidFill>
              <a:cs typeface="Arial" charset="0"/>
            </a:endParaRPr>
          </a:p>
        </p:txBody>
      </p:sp>
      <p:sp>
        <p:nvSpPr>
          <p:cNvPr id="26" name="Text Placeholder 17"/>
          <p:cNvSpPr txBox="1">
            <a:spLocks/>
          </p:cNvSpPr>
          <p:nvPr/>
        </p:nvSpPr>
        <p:spPr>
          <a:xfrm>
            <a:off x="340160" y="806611"/>
            <a:ext cx="8562699" cy="534157"/>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5000"/>
              <a:buFontTx/>
              <a:buBlip>
                <a:blip r:embed="rId3"/>
              </a:buBlip>
              <a:defRPr lang="en-US" sz="3200" kern="1200" dirty="0" smtClean="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3"/>
              </a:buBlip>
              <a:defRPr lang="en-US" sz="2800" kern="1200" dirty="0" smtClean="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3"/>
              </a:buBlip>
              <a:defRPr lang="en-US" sz="2400" kern="1200" dirty="0" smtClean="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3"/>
              </a:buBlip>
              <a:defRPr lang="en-US" sz="2000" kern="1200" dirty="0" smtClean="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3"/>
              </a:buBlip>
              <a:defRPr lang="en-US" sz="2000" kern="1200" dirty="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SzPct val="80000"/>
              <a:buNone/>
            </a:pPr>
            <a:r>
              <a:rPr lang="ru-RU" sz="2000" dirty="0" smtClean="0">
                <a:solidFill>
                  <a:srgbClr val="00B0F0"/>
                </a:solidFill>
                <a:latin typeface="Segoe UI Semibold"/>
              </a:rPr>
              <a:t>Многоуровневая </a:t>
            </a:r>
            <a:r>
              <a:rPr lang="ru-RU" sz="2000" dirty="0">
                <a:solidFill>
                  <a:srgbClr val="00B0F0"/>
                </a:solidFill>
                <a:latin typeface="Segoe UI Semibold"/>
              </a:rPr>
              <a:t>защита</a:t>
            </a:r>
            <a:endParaRPr lang="en-US" sz="2000" dirty="0">
              <a:solidFill>
                <a:srgbClr val="00B0F0"/>
              </a:solidFill>
              <a:latin typeface="Segoe UI Semibold"/>
            </a:endParaRPr>
          </a:p>
        </p:txBody>
      </p:sp>
      <p:sp>
        <p:nvSpPr>
          <p:cNvPr id="7" name="Snip Same Side Corner Rectangle 6"/>
          <p:cNvSpPr/>
          <p:nvPr/>
        </p:nvSpPr>
        <p:spPr bwMode="auto">
          <a:xfrm>
            <a:off x="165764" y="1252879"/>
            <a:ext cx="8737095" cy="5280551"/>
          </a:xfrm>
          <a:prstGeom prst="snip2SameRect">
            <a:avLst>
              <a:gd name="adj1" fmla="val 3211"/>
              <a:gd name="adj2" fmla="val 4061"/>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74097" tIns="37049" rIns="74097" bIns="37049" anchor="ctr"/>
          <a:lstStyle/>
          <a:p>
            <a:pPr marL="0" marR="0" lvl="0" indent="0" algn="ctr" defTabSz="914400" eaLnBrk="1" fontAlgn="auto" latinLnBrk="0" hangingPunct="1">
              <a:lnSpc>
                <a:spcPct val="90000"/>
              </a:lnSpc>
              <a:spcBef>
                <a:spcPts val="0"/>
              </a:spcBef>
              <a:spcAft>
                <a:spcPts val="1458"/>
              </a:spcAft>
              <a:buClrTx/>
              <a:buSzTx/>
              <a:buFontTx/>
              <a:buNone/>
              <a:tabLst/>
              <a:defRPr/>
            </a:pPr>
            <a:endParaRPr kumimoji="0" lang="en-US" sz="1400" b="0" i="0" u="none" strike="noStrike" kern="0" cap="none" spc="-41" normalizeH="0" baseline="0" noProof="0" dirty="0">
              <a:ln>
                <a:noFill/>
              </a:ln>
              <a:solidFill>
                <a:schemeClr val="tx1"/>
              </a:solidFill>
              <a:effectLst>
                <a:outerShdw blurRad="38100" dist="38100" dir="2700000" algn="tl">
                  <a:srgbClr val="000000">
                    <a:alpha val="43137"/>
                  </a:srgbClr>
                </a:outerShdw>
              </a:effectLst>
              <a:uLnTx/>
              <a:uFillTx/>
              <a:latin typeface="Segoe Semibold" pitchFamily="34" charset="0"/>
              <a:ea typeface="+mn-ea"/>
              <a:cs typeface="+mn-cs"/>
            </a:endParaRPr>
          </a:p>
        </p:txBody>
      </p:sp>
      <p:sp>
        <p:nvSpPr>
          <p:cNvPr id="11" name="TextBox 10"/>
          <p:cNvSpPr txBox="1"/>
          <p:nvPr/>
        </p:nvSpPr>
        <p:spPr>
          <a:xfrm>
            <a:off x="378712" y="1874548"/>
            <a:ext cx="2469858" cy="369332"/>
          </a:xfrm>
          <a:prstGeom prst="rect">
            <a:avLst/>
          </a:prstGeom>
          <a:noFill/>
        </p:spPr>
        <p:txBody>
          <a:bodyPr wrap="square" rtlCol="0">
            <a:spAutoFit/>
          </a:bodyPr>
          <a:lstStyle/>
          <a:p>
            <a:pPr lvl="0" algn="ctr" defTabSz="914400">
              <a:defRPr/>
            </a:pPr>
            <a:r>
              <a:rPr lang="ru-RU" kern="0" noProof="0" dirty="0" smtClean="0">
                <a:effectLst>
                  <a:outerShdw blurRad="38100" dist="38100" dir="2700000" algn="tl">
                    <a:srgbClr val="000000">
                      <a:alpha val="43137"/>
                    </a:srgbClr>
                  </a:outerShdw>
                </a:effectLst>
              </a:rPr>
              <a:t>Данных</a:t>
            </a:r>
            <a:endParaRPr kumimoji="0" lang="en-US" b="0" u="none" strike="noStrike" kern="0" cap="none" spc="0" normalizeH="0" baseline="0" noProof="0" dirty="0">
              <a:ln>
                <a:noFill/>
              </a:ln>
              <a:effectLst>
                <a:outerShdw blurRad="38100" dist="38100" dir="2700000" algn="tl">
                  <a:srgbClr val="000000">
                    <a:alpha val="43137"/>
                  </a:srgbClr>
                </a:outerShdw>
              </a:effectLst>
              <a:uLnTx/>
              <a:uFillTx/>
              <a:latin typeface="Segoe UI"/>
            </a:endParaRPr>
          </a:p>
        </p:txBody>
      </p:sp>
      <p:sp>
        <p:nvSpPr>
          <p:cNvPr id="15" name="TextBox 14"/>
          <p:cNvSpPr txBox="1"/>
          <p:nvPr/>
        </p:nvSpPr>
        <p:spPr>
          <a:xfrm>
            <a:off x="807432" y="5626237"/>
            <a:ext cx="1650179" cy="369332"/>
          </a:xfrm>
          <a:prstGeom prst="rect">
            <a:avLst/>
          </a:prstGeom>
          <a:noFill/>
        </p:spPr>
        <p:txBody>
          <a:bodyPr wrap="square" rtlCol="0">
            <a:spAutoFit/>
          </a:bodyPr>
          <a:lstStyle/>
          <a:p>
            <a:pPr lvl="0" algn="ctr" defTabSz="914400" fontAlgn="base">
              <a:spcBef>
                <a:spcPct val="0"/>
              </a:spcBef>
              <a:spcAft>
                <a:spcPct val="0"/>
              </a:spcAft>
              <a:defRPr/>
            </a:pPr>
            <a:r>
              <a:rPr lang="ru-RU" kern="0" noProof="0" dirty="0" smtClean="0">
                <a:effectLst>
                  <a:outerShdw blurRad="38100" dist="38100" dir="2700000" algn="tl">
                    <a:srgbClr val="000000">
                      <a:alpha val="43137"/>
                    </a:srgbClr>
                  </a:outerShdw>
                </a:effectLst>
              </a:rPr>
              <a:t>Физический</a:t>
            </a:r>
            <a:endParaRPr kumimoji="0" lang="en-US" b="0" u="none" strike="noStrike" kern="0" cap="none" spc="0" normalizeH="0" baseline="0" noProof="0" dirty="0" smtClean="0">
              <a:ln>
                <a:noFill/>
              </a:ln>
              <a:effectLst>
                <a:outerShdw blurRad="38100" dist="38100" dir="2700000" algn="tl">
                  <a:srgbClr val="000000">
                    <a:alpha val="43137"/>
                  </a:srgbClr>
                </a:outerShdw>
              </a:effectLst>
              <a:uLnTx/>
              <a:uFillTx/>
              <a:latin typeface="Segoe UI"/>
            </a:endParaRPr>
          </a:p>
        </p:txBody>
      </p:sp>
      <p:sp>
        <p:nvSpPr>
          <p:cNvPr id="18" name="TextBox 17"/>
          <p:cNvSpPr txBox="1"/>
          <p:nvPr/>
        </p:nvSpPr>
        <p:spPr>
          <a:xfrm>
            <a:off x="368068" y="2802885"/>
            <a:ext cx="2480502" cy="369331"/>
          </a:xfrm>
          <a:prstGeom prst="rect">
            <a:avLst/>
          </a:prstGeom>
          <a:noFill/>
        </p:spPr>
        <p:txBody>
          <a:bodyPr wrap="square" rtlCol="0">
            <a:spAutoFit/>
          </a:bodyPr>
          <a:lstStyle/>
          <a:p>
            <a:pPr lvl="0" algn="ctr" defTabSz="914400">
              <a:defRPr/>
            </a:pPr>
            <a:r>
              <a:rPr lang="ru-RU" kern="0" dirty="0" smtClean="0">
                <a:effectLst>
                  <a:outerShdw blurRad="38100" dist="38100" dir="2700000" algn="tl">
                    <a:srgbClr val="000000">
                      <a:alpha val="43137"/>
                    </a:srgbClr>
                  </a:outerShdw>
                </a:effectLst>
              </a:rPr>
              <a:t>Приложений</a:t>
            </a:r>
            <a:endParaRPr kumimoji="0" lang="en-US" b="0" i="1" u="none" strike="noStrike" kern="0" cap="none" spc="0" normalizeH="0" baseline="0" noProof="0" dirty="0">
              <a:ln>
                <a:noFill/>
              </a:ln>
              <a:effectLst>
                <a:outerShdw blurRad="38100" dist="38100" dir="2700000" algn="tl">
                  <a:srgbClr val="000000">
                    <a:alpha val="43137"/>
                  </a:srgbClr>
                </a:outerShdw>
              </a:effectLst>
              <a:uLnTx/>
              <a:uFillTx/>
              <a:latin typeface="Segoe UI"/>
            </a:endParaRPr>
          </a:p>
        </p:txBody>
      </p:sp>
      <p:sp>
        <p:nvSpPr>
          <p:cNvPr id="21" name="TextBox 20"/>
          <p:cNvSpPr txBox="1"/>
          <p:nvPr/>
        </p:nvSpPr>
        <p:spPr>
          <a:xfrm>
            <a:off x="378713" y="3775962"/>
            <a:ext cx="2469858" cy="369332"/>
          </a:xfrm>
          <a:prstGeom prst="rect">
            <a:avLst/>
          </a:prstGeom>
          <a:noFill/>
        </p:spPr>
        <p:txBody>
          <a:bodyPr wrap="square" rtlCol="0">
            <a:spAutoFit/>
          </a:bodyPr>
          <a:lstStyle/>
          <a:p>
            <a:pPr lvl="0" algn="ctr" defTabSz="914400">
              <a:defRPr/>
            </a:pPr>
            <a:r>
              <a:rPr lang="ru-RU" kern="0" noProof="0" dirty="0" smtClean="0">
                <a:effectLst>
                  <a:outerShdw blurRad="38100" dist="38100" dir="2700000" algn="tl">
                    <a:srgbClr val="000000">
                      <a:alpha val="43137"/>
                    </a:srgbClr>
                  </a:outerShdw>
                </a:effectLst>
              </a:rPr>
              <a:t>Хоста</a:t>
            </a:r>
            <a:endParaRPr kumimoji="0" lang="en-US" b="0" u="none" strike="noStrike" kern="0" cap="none" spc="0" normalizeH="0" baseline="0" noProof="0" dirty="0">
              <a:ln>
                <a:noFill/>
              </a:ln>
              <a:effectLst>
                <a:outerShdw blurRad="38100" dist="38100" dir="2700000" algn="tl">
                  <a:srgbClr val="000000">
                    <a:alpha val="43137"/>
                  </a:srgbClr>
                </a:outerShdw>
              </a:effectLst>
              <a:uLnTx/>
              <a:uFillTx/>
              <a:latin typeface="Segoe UI"/>
            </a:endParaRPr>
          </a:p>
        </p:txBody>
      </p:sp>
      <p:sp>
        <p:nvSpPr>
          <p:cNvPr id="24" name="TextBox 23"/>
          <p:cNvSpPr txBox="1"/>
          <p:nvPr/>
        </p:nvSpPr>
        <p:spPr>
          <a:xfrm>
            <a:off x="368069" y="4710151"/>
            <a:ext cx="2480506" cy="369332"/>
          </a:xfrm>
          <a:prstGeom prst="rect">
            <a:avLst/>
          </a:prstGeom>
          <a:noFill/>
        </p:spPr>
        <p:txBody>
          <a:bodyPr wrap="square" rtlCol="0">
            <a:spAutoFit/>
          </a:bodyPr>
          <a:lstStyle/>
          <a:p>
            <a:pPr lvl="0" algn="ctr" defTabSz="914400">
              <a:defRPr/>
            </a:pPr>
            <a:r>
              <a:rPr lang="ru-RU" kern="0" dirty="0" smtClean="0">
                <a:effectLst>
                  <a:outerShdw blurRad="38100" dist="38100" dir="2700000" algn="tl">
                    <a:srgbClr val="000000">
                      <a:alpha val="43137"/>
                    </a:srgbClr>
                  </a:outerShdw>
                </a:effectLst>
              </a:rPr>
              <a:t>Сетевой</a:t>
            </a:r>
            <a:endParaRPr kumimoji="0" lang="en-US" b="0" u="none" strike="noStrike" kern="0" cap="none" spc="0" normalizeH="0" baseline="0" noProof="0" dirty="0">
              <a:ln>
                <a:noFill/>
              </a:ln>
              <a:effectLst>
                <a:outerShdw blurRad="38100" dist="38100" dir="2700000" algn="tl">
                  <a:srgbClr val="000000">
                    <a:alpha val="43137"/>
                  </a:srgbClr>
                </a:outerShdw>
              </a:effectLst>
              <a:uLnTx/>
              <a:uFillTx/>
              <a:latin typeface="Segoe UI"/>
            </a:endParaRPr>
          </a:p>
        </p:txBody>
      </p:sp>
      <p:sp>
        <p:nvSpPr>
          <p:cNvPr id="25" name="TextBox 24"/>
          <p:cNvSpPr txBox="1"/>
          <p:nvPr/>
        </p:nvSpPr>
        <p:spPr>
          <a:xfrm>
            <a:off x="2968849" y="1874552"/>
            <a:ext cx="5827780" cy="646331"/>
          </a:xfrm>
          <a:prstGeom prst="rect">
            <a:avLst/>
          </a:prstGeom>
          <a:noFill/>
        </p:spPr>
        <p:txBody>
          <a:bodyPr wrap="square" rtlCol="0">
            <a:spAutoFit/>
          </a:bodyPr>
          <a:lstStyle/>
          <a:p>
            <a:pPr marL="285750" lvl="0" indent="-285750" algn="l" defTabSz="914400">
              <a:buFont typeface="Wingdings" pitchFamily="2" charset="2"/>
              <a:buChar char="§"/>
              <a:defRPr/>
            </a:pPr>
            <a:r>
              <a:rPr lang="ru-RU" kern="0" dirty="0" smtClean="0"/>
              <a:t>Ключи контроля доступа к данным</a:t>
            </a:r>
            <a:endParaRPr lang="en-CA" b="0" kern="0" dirty="0" smtClean="0"/>
          </a:p>
          <a:p>
            <a:pPr marL="285750" lvl="0" indent="-285750" algn="l" defTabSz="914400">
              <a:buFont typeface="Wingdings" pitchFamily="2" charset="2"/>
              <a:buChar char="§"/>
              <a:defRPr/>
            </a:pPr>
            <a:r>
              <a:rPr lang="ru-RU" b="0" kern="0" dirty="0" smtClean="0"/>
              <a:t>Защита </a:t>
            </a:r>
            <a:r>
              <a:rPr lang="ru-RU" kern="0" dirty="0" smtClean="0"/>
              <a:t>траффика</a:t>
            </a:r>
            <a:r>
              <a:rPr lang="ru-RU" b="0" kern="0" dirty="0" smtClean="0"/>
              <a:t> с помощью </a:t>
            </a:r>
            <a:r>
              <a:rPr lang="en-CA" b="0" kern="0" dirty="0" smtClean="0"/>
              <a:t>SSL</a:t>
            </a:r>
            <a:endParaRPr lang="en-CA" b="0" kern="0" dirty="0"/>
          </a:p>
        </p:txBody>
      </p:sp>
      <p:sp>
        <p:nvSpPr>
          <p:cNvPr id="27" name="TextBox 26"/>
          <p:cNvSpPr txBox="1"/>
          <p:nvPr/>
        </p:nvSpPr>
        <p:spPr>
          <a:xfrm>
            <a:off x="2968849" y="2802890"/>
            <a:ext cx="5851623" cy="923330"/>
          </a:xfrm>
          <a:prstGeom prst="rect">
            <a:avLst/>
          </a:prstGeom>
          <a:noFill/>
        </p:spPr>
        <p:txBody>
          <a:bodyPr wrap="square" rtlCol="0">
            <a:spAutoFit/>
          </a:bodyPr>
          <a:lstStyle/>
          <a:p>
            <a:pPr marL="285750" lvl="0" indent="-285750" algn="l" defTabSz="914400">
              <a:buFont typeface="Wingdings" pitchFamily="2" charset="2"/>
              <a:buChar char="§"/>
              <a:defRPr/>
            </a:pPr>
            <a:r>
              <a:rPr lang="ru-RU" b="0" kern="0" dirty="0" smtClean="0"/>
              <a:t>Код </a:t>
            </a:r>
            <a:r>
              <a:rPr lang="en-CA" b="0" kern="0" dirty="0" err="1" smtClean="0"/>
              <a:t>.Net</a:t>
            </a:r>
            <a:r>
              <a:rPr lang="en-CA" b="0" kern="0" dirty="0" smtClean="0"/>
              <a:t> </a:t>
            </a:r>
            <a:r>
              <a:rPr lang="ru-RU" b="0" kern="0" dirty="0" smtClean="0"/>
              <a:t>исполняется  с ограниченным доверием</a:t>
            </a:r>
            <a:endParaRPr lang="en-CA" b="0" kern="0" dirty="0"/>
          </a:p>
          <a:p>
            <a:pPr marL="285750" lvl="0" indent="-285750" algn="l" defTabSz="914400">
              <a:buFont typeface="Wingdings" pitchFamily="2" charset="2"/>
              <a:buChar char="§"/>
              <a:defRPr/>
            </a:pPr>
            <a:r>
              <a:rPr lang="ru-RU" b="0" kern="0" dirty="0" smtClean="0"/>
              <a:t>Учётные записи </a:t>
            </a:r>
            <a:r>
              <a:rPr lang="en-CA" b="0" kern="0" dirty="0" smtClean="0"/>
              <a:t>Windows </a:t>
            </a:r>
            <a:r>
              <a:rPr lang="ru-RU" kern="0" dirty="0" smtClean="0"/>
              <a:t>с минимальными привилегиями</a:t>
            </a:r>
            <a:endParaRPr lang="en-CA" b="0" kern="0" dirty="0"/>
          </a:p>
        </p:txBody>
      </p:sp>
      <p:sp>
        <p:nvSpPr>
          <p:cNvPr id="28" name="TextBox 27"/>
          <p:cNvSpPr txBox="1"/>
          <p:nvPr/>
        </p:nvSpPr>
        <p:spPr>
          <a:xfrm>
            <a:off x="2968849" y="3695223"/>
            <a:ext cx="5948607" cy="923330"/>
          </a:xfrm>
          <a:prstGeom prst="rect">
            <a:avLst/>
          </a:prstGeom>
          <a:noFill/>
        </p:spPr>
        <p:txBody>
          <a:bodyPr wrap="square" rtlCol="0">
            <a:spAutoFit/>
          </a:bodyPr>
          <a:lstStyle/>
          <a:p>
            <a:pPr marL="285750" lvl="0" indent="-285750" algn="l" defTabSz="914400">
              <a:buFont typeface="Wingdings" pitchFamily="2" charset="2"/>
              <a:buChar char="§"/>
              <a:defRPr/>
            </a:pPr>
            <a:r>
              <a:rPr lang="ru-RU" b="0" kern="0" dirty="0" smtClean="0"/>
              <a:t>Защищенный образ </a:t>
            </a:r>
            <a:r>
              <a:rPr lang="en-CA" b="0" kern="0" dirty="0" smtClean="0"/>
              <a:t>Windows Server 2008 R2</a:t>
            </a:r>
          </a:p>
          <a:p>
            <a:pPr marL="285750" lvl="0" indent="-285750" algn="l" defTabSz="914400">
              <a:buFont typeface="Wingdings" pitchFamily="2" charset="2"/>
              <a:buChar char="§"/>
              <a:defRPr/>
            </a:pPr>
            <a:r>
              <a:rPr lang="ru-RU" b="0" kern="0" dirty="0" smtClean="0"/>
              <a:t>Границы хоста защищены внешним гипервизором</a:t>
            </a:r>
            <a:endParaRPr lang="en-CA" b="0" kern="0" dirty="0" smtClean="0"/>
          </a:p>
          <a:p>
            <a:pPr lvl="0" algn="l" defTabSz="914400">
              <a:defRPr/>
            </a:pPr>
            <a:endParaRPr lang="en-CA" b="0" kern="0" dirty="0"/>
          </a:p>
        </p:txBody>
      </p:sp>
      <p:sp>
        <p:nvSpPr>
          <p:cNvPr id="29" name="TextBox 28"/>
          <p:cNvSpPr txBox="1"/>
          <p:nvPr/>
        </p:nvSpPr>
        <p:spPr>
          <a:xfrm>
            <a:off x="2968850" y="4623562"/>
            <a:ext cx="6030374" cy="646331"/>
          </a:xfrm>
          <a:prstGeom prst="rect">
            <a:avLst/>
          </a:prstGeom>
          <a:noFill/>
        </p:spPr>
        <p:txBody>
          <a:bodyPr wrap="square" rtlCol="0">
            <a:spAutoFit/>
          </a:bodyPr>
          <a:lstStyle/>
          <a:p>
            <a:pPr marL="285750" lvl="0" indent="-285750" algn="l" defTabSz="914400">
              <a:buFont typeface="Wingdings" pitchFamily="2" charset="2"/>
              <a:buChar char="§"/>
              <a:defRPr/>
            </a:pPr>
            <a:r>
              <a:rPr lang="ru-RU" b="0" kern="0" dirty="0" smtClean="0"/>
              <a:t>МЭ хоста ограничивает доступ к вирт. машинам</a:t>
            </a:r>
            <a:endParaRPr lang="en-CA" b="0" kern="0" dirty="0" smtClean="0"/>
          </a:p>
          <a:p>
            <a:pPr marL="285750" lvl="0" indent="-285750" algn="l" defTabSz="914400">
              <a:buFont typeface="Wingdings" pitchFamily="2" charset="2"/>
              <a:buChar char="§"/>
              <a:defRPr/>
            </a:pPr>
            <a:r>
              <a:rPr lang="en-CA" b="0" kern="0" dirty="0" smtClean="0"/>
              <a:t>VLAN</a:t>
            </a:r>
            <a:r>
              <a:rPr lang="ru-RU" b="0" kern="0" dirty="0" smtClean="0"/>
              <a:t>ы и пакетные фильтры в роутерах</a:t>
            </a:r>
            <a:endParaRPr lang="en-CA" b="0" kern="0" dirty="0"/>
          </a:p>
        </p:txBody>
      </p:sp>
      <p:sp>
        <p:nvSpPr>
          <p:cNvPr id="31" name="TextBox 30"/>
          <p:cNvSpPr txBox="1"/>
          <p:nvPr/>
        </p:nvSpPr>
        <p:spPr>
          <a:xfrm>
            <a:off x="3004307" y="5479023"/>
            <a:ext cx="5600142" cy="923330"/>
          </a:xfrm>
          <a:prstGeom prst="rect">
            <a:avLst/>
          </a:prstGeom>
          <a:noFill/>
        </p:spPr>
        <p:txBody>
          <a:bodyPr wrap="square" rtlCol="0">
            <a:spAutoFit/>
          </a:bodyPr>
          <a:lstStyle/>
          <a:p>
            <a:pPr marL="285750" lvl="0" indent="-285750" algn="l" defTabSz="914400">
              <a:buFont typeface="Wingdings" pitchFamily="2" charset="2"/>
              <a:buChar char="§"/>
              <a:defRPr/>
            </a:pPr>
            <a:r>
              <a:rPr lang="ru-RU" b="0" kern="0" dirty="0" smtClean="0"/>
              <a:t>Физическая безопасность мирового класса</a:t>
            </a:r>
            <a:endParaRPr lang="en-CA" b="0" kern="0" dirty="0" smtClean="0"/>
          </a:p>
          <a:p>
            <a:pPr marL="285750" lvl="0" indent="-285750" algn="l" defTabSz="914400">
              <a:buFont typeface="Wingdings" pitchFamily="2" charset="2"/>
              <a:buChar char="§"/>
              <a:defRPr/>
            </a:pPr>
            <a:r>
              <a:rPr lang="ru-RU" b="0" kern="0" dirty="0" smtClean="0"/>
              <a:t>Сертификации </a:t>
            </a:r>
            <a:r>
              <a:rPr lang="en-CA" b="0" kern="0" dirty="0" smtClean="0"/>
              <a:t>ISO 27001 </a:t>
            </a:r>
            <a:r>
              <a:rPr lang="ru-RU" b="0" kern="0" dirty="0" smtClean="0"/>
              <a:t>и</a:t>
            </a:r>
            <a:r>
              <a:rPr lang="en-CA" b="0" kern="0" dirty="0" smtClean="0"/>
              <a:t> SAS 70 Type II </a:t>
            </a:r>
            <a:r>
              <a:rPr lang="ru-RU" b="0" kern="0" dirty="0" smtClean="0"/>
              <a:t>процессов эксплуатации ЦОД</a:t>
            </a:r>
            <a:endParaRPr lang="en-CA" b="0" kern="0" dirty="0"/>
          </a:p>
        </p:txBody>
      </p:sp>
      <p:sp>
        <p:nvSpPr>
          <p:cNvPr id="32" name="TextBox 31"/>
          <p:cNvSpPr txBox="1"/>
          <p:nvPr/>
        </p:nvSpPr>
        <p:spPr>
          <a:xfrm>
            <a:off x="765572" y="1287275"/>
            <a:ext cx="1696140" cy="461665"/>
          </a:xfrm>
          <a:prstGeom prst="rect">
            <a:avLst/>
          </a:prstGeom>
          <a:noFill/>
        </p:spPr>
        <p:txBody>
          <a:bodyPr wrap="square" rtlCol="0">
            <a:spAutoFit/>
          </a:bodyPr>
          <a:lstStyle/>
          <a:p>
            <a:pPr lvl="0" algn="ctr" defTabSz="914400">
              <a:defRPr/>
            </a:pPr>
            <a:r>
              <a:rPr lang="ru-RU" sz="2400" kern="0" dirty="0" smtClean="0">
                <a:solidFill>
                  <a:schemeClr val="tx2">
                    <a:lumMod val="60000"/>
                    <a:lumOff val="40000"/>
                  </a:schemeClr>
                </a:solidFill>
              </a:rPr>
              <a:t>Уровень</a:t>
            </a:r>
            <a:endParaRPr kumimoji="0" lang="en-US" sz="2400" b="0" u="none" strike="noStrike" kern="0" cap="none" spc="0" normalizeH="0" baseline="0" noProof="0" dirty="0">
              <a:ln>
                <a:noFill/>
              </a:ln>
              <a:solidFill>
                <a:schemeClr val="tx2">
                  <a:lumMod val="60000"/>
                  <a:lumOff val="40000"/>
                </a:schemeClr>
              </a:solidFill>
              <a:uLnTx/>
              <a:uFillTx/>
              <a:latin typeface="Segoe UI"/>
            </a:endParaRPr>
          </a:p>
        </p:txBody>
      </p:sp>
      <p:sp>
        <p:nvSpPr>
          <p:cNvPr id="33" name="TextBox 32"/>
          <p:cNvSpPr txBox="1"/>
          <p:nvPr/>
        </p:nvSpPr>
        <p:spPr>
          <a:xfrm>
            <a:off x="2968851" y="1300937"/>
            <a:ext cx="5807945" cy="461665"/>
          </a:xfrm>
          <a:prstGeom prst="rect">
            <a:avLst/>
          </a:prstGeom>
          <a:noFill/>
        </p:spPr>
        <p:txBody>
          <a:bodyPr wrap="square" rtlCol="0">
            <a:spAutoFit/>
          </a:bodyPr>
          <a:lstStyle/>
          <a:p>
            <a:pPr lvl="0" algn="ctr" defTabSz="914400">
              <a:defRPr/>
            </a:pPr>
            <a:r>
              <a:rPr lang="ru-RU" sz="2400" kern="0" dirty="0" smtClean="0">
                <a:solidFill>
                  <a:schemeClr val="tx2">
                    <a:lumMod val="60000"/>
                    <a:lumOff val="40000"/>
                  </a:schemeClr>
                </a:solidFill>
              </a:rPr>
              <a:t>Защита</a:t>
            </a:r>
            <a:endParaRPr kumimoji="0" lang="en-US" sz="2400" b="0" u="none" strike="noStrike" kern="0" cap="none" spc="0" normalizeH="0" baseline="0" noProof="0" dirty="0">
              <a:ln>
                <a:noFill/>
              </a:ln>
              <a:solidFill>
                <a:schemeClr val="tx2">
                  <a:lumMod val="60000"/>
                  <a:lumOff val="40000"/>
                </a:schemeClr>
              </a:solidFill>
              <a:uLnTx/>
              <a:uFillTx/>
              <a:latin typeface="Segoe UI"/>
            </a:endParaRPr>
          </a:p>
        </p:txBody>
      </p:sp>
    </p:spTree>
    <p:extLst>
      <p:ext uri="{BB962C8B-B14F-4D97-AF65-F5344CB8AC3E}">
        <p14:creationId xmlns:p14="http://schemas.microsoft.com/office/powerpoint/2010/main" val="322037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1"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defTabSz="914363">
              <a:lnSpc>
                <a:spcPct val="90000"/>
              </a:lnSpc>
              <a:spcAft>
                <a:spcPts val="600"/>
              </a:spcAft>
            </a:pPr>
            <a:r>
              <a:rPr lang="ru-RU" dirty="0"/>
              <a:t>Ресурсы</a:t>
            </a:r>
            <a:endParaRPr lang="en-US" sz="4000" spc="-150" dirty="0">
              <a:ln w="3175">
                <a:noFill/>
              </a:ln>
              <a:solidFill>
                <a:srgbClr val="03C2F1"/>
              </a:solidFill>
              <a:cs typeface="Arial" charset="0"/>
            </a:endParaRPr>
          </a:p>
        </p:txBody>
      </p:sp>
      <p:sp>
        <p:nvSpPr>
          <p:cNvPr id="2" name="Content Placeholder 1"/>
          <p:cNvSpPr>
            <a:spLocks noGrp="1"/>
          </p:cNvSpPr>
          <p:nvPr>
            <p:ph idx="1"/>
          </p:nvPr>
        </p:nvSpPr>
        <p:spPr>
          <a:xfrm>
            <a:off x="357218" y="1354760"/>
            <a:ext cx="8115328" cy="4785395"/>
          </a:xfrm>
        </p:spPr>
        <p:txBody>
          <a:bodyPr>
            <a:normAutofit lnSpcReduction="10000"/>
          </a:bodyPr>
          <a:lstStyle/>
          <a:p>
            <a:r>
              <a:rPr lang="en-US" dirty="0">
                <a:hlinkClick r:id="rId3"/>
              </a:rPr>
              <a:t>http://blogs.msdn.com/b/windowsazure/</a:t>
            </a:r>
            <a:endParaRPr lang="en-US" dirty="0">
              <a:hlinkClick r:id="rId4"/>
            </a:endParaRPr>
          </a:p>
          <a:p>
            <a:endParaRPr lang="en-US" dirty="0">
              <a:hlinkClick r:id="rId4"/>
            </a:endParaRPr>
          </a:p>
          <a:p>
            <a:r>
              <a:rPr lang="en-US" dirty="0">
                <a:hlinkClick r:id="rId4"/>
              </a:rPr>
              <a:t>http://www.microsoft.com/windowsazure/Whitepapers/securityoverview/</a:t>
            </a:r>
            <a:endParaRPr lang="en-US" dirty="0"/>
          </a:p>
          <a:p>
            <a:pPr marL="0" indent="0">
              <a:buNone/>
            </a:pPr>
            <a:endParaRPr lang="en-US" dirty="0"/>
          </a:p>
          <a:p>
            <a:r>
              <a:rPr lang="en-US" dirty="0">
                <a:hlinkClick r:id="rId5"/>
              </a:rPr>
              <a:t>http://www.globalfoundationservices.com/security/</a:t>
            </a:r>
            <a:endParaRPr lang="en-US" dirty="0"/>
          </a:p>
          <a:p>
            <a:pPr marL="0" indent="0">
              <a:buNone/>
            </a:pPr>
            <a:endParaRPr lang="en-US" dirty="0"/>
          </a:p>
          <a:p>
            <a:r>
              <a:rPr lang="en-US" dirty="0">
                <a:hlinkClick r:id="rId6"/>
              </a:rPr>
              <a:t>http://blogs.technet.com/securityrus</a:t>
            </a:r>
            <a:endParaRPr lang="en-US" dirty="0"/>
          </a:p>
        </p:txBody>
      </p:sp>
    </p:spTree>
    <p:extLst>
      <p:ext uri="{BB962C8B-B14F-4D97-AF65-F5344CB8AC3E}">
        <p14:creationId xmlns:p14="http://schemas.microsoft.com/office/powerpoint/2010/main" val="9010727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81436"/>
            <a:ext cx="8363272" cy="2295128"/>
          </a:xfrm>
        </p:spPr>
        <p:txBody>
          <a:bodyPr/>
          <a:lstStyle/>
          <a:p>
            <a:pPr algn="ctr"/>
            <a:r>
              <a:rPr lang="ru-RU" sz="4000" dirty="0">
                <a:solidFill>
                  <a:schemeClr val="bg1"/>
                </a:solidFill>
                <a:latin typeface="Segoe UI Light" pitchFamily="34" charset="0"/>
              </a:rPr>
              <a:t>Спасибо</a:t>
            </a:r>
            <a:r>
              <a:rPr lang="en-US" sz="4000" dirty="0">
                <a:solidFill>
                  <a:schemeClr val="bg1"/>
                </a:solidFill>
                <a:latin typeface="Segoe UI Light" pitchFamily="34" charset="0"/>
              </a:rPr>
              <a:t> </a:t>
            </a:r>
            <a:r>
              <a:rPr lang="ru-RU" sz="4000" dirty="0">
                <a:solidFill>
                  <a:schemeClr val="bg1"/>
                </a:solidFill>
                <a:latin typeface="Segoe UI Light" pitchFamily="34" charset="0"/>
              </a:rPr>
              <a:t>за внимание</a:t>
            </a:r>
            <a:r>
              <a:rPr lang="ru-RU" sz="4000" dirty="0" smtClean="0">
                <a:solidFill>
                  <a:schemeClr val="bg1"/>
                </a:solidFill>
                <a:latin typeface="Segoe UI Light" pitchFamily="34" charset="0"/>
              </a:rPr>
              <a:t>!</a:t>
            </a:r>
            <a:r>
              <a:rPr lang="en-US" sz="4000" dirty="0" smtClean="0">
                <a:solidFill>
                  <a:schemeClr val="bg1"/>
                </a:solidFill>
                <a:latin typeface="Segoe UI Light" pitchFamily="34" charset="0"/>
              </a:rPr>
              <a:t/>
            </a:r>
            <a:br>
              <a:rPr lang="en-US" sz="4000" dirty="0" smtClean="0">
                <a:solidFill>
                  <a:schemeClr val="bg1"/>
                </a:solidFill>
                <a:latin typeface="Segoe UI Light" pitchFamily="34" charset="0"/>
              </a:rPr>
            </a:br>
            <a:endParaRPr lang="ru-RU" sz="4000" dirty="0"/>
          </a:p>
        </p:txBody>
      </p:sp>
      <p:sp>
        <p:nvSpPr>
          <p:cNvPr id="3" name="Rectangle 2"/>
          <p:cNvSpPr/>
          <p:nvPr/>
        </p:nvSpPr>
        <p:spPr>
          <a:xfrm>
            <a:off x="2267744" y="4725144"/>
            <a:ext cx="4572000" cy="646331"/>
          </a:xfrm>
          <a:prstGeom prst="rect">
            <a:avLst/>
          </a:prstGeom>
        </p:spPr>
        <p:txBody>
          <a:bodyPr>
            <a:spAutoFit/>
          </a:bodyPr>
          <a:lstStyle/>
          <a:p>
            <a:r>
              <a:rPr lang="es-CO" dirty="0">
                <a:solidFill>
                  <a:prstClr val="white"/>
                </a:solidFill>
              </a:rPr>
              <a:t>E-mail</a:t>
            </a:r>
            <a:r>
              <a:rPr lang="es-CO" dirty="0" smtClean="0">
                <a:solidFill>
                  <a:prstClr val="white"/>
                </a:solidFill>
              </a:rPr>
              <a:t>:   </a:t>
            </a:r>
            <a:r>
              <a:rPr lang="es-CO" dirty="0" smtClean="0">
                <a:solidFill>
                  <a:prstClr val="white"/>
                </a:solidFill>
                <a:hlinkClick r:id="rId2"/>
              </a:rPr>
              <a:t>abeshkov@microsoft.com</a:t>
            </a:r>
            <a:endParaRPr lang="es-CO" dirty="0">
              <a:solidFill>
                <a:prstClr val="white"/>
              </a:solidFill>
            </a:endParaRPr>
          </a:p>
          <a:p>
            <a:r>
              <a:rPr lang="es-CO" dirty="0" err="1">
                <a:solidFill>
                  <a:prstClr val="white"/>
                </a:solidFill>
              </a:rPr>
              <a:t>Twitter</a:t>
            </a:r>
            <a:r>
              <a:rPr lang="es-CO" smtClean="0">
                <a:solidFill>
                  <a:prstClr val="white"/>
                </a:solidFill>
              </a:rPr>
              <a:t>:  </a:t>
            </a:r>
            <a:r>
              <a:rPr lang="en-US" u="sng" smtClean="0">
                <a:solidFill>
                  <a:prstClr val="white"/>
                </a:solidFill>
                <a:hlinkClick r:id="rId3"/>
              </a:rPr>
              <a:t>@</a:t>
            </a:r>
            <a:r>
              <a:rPr lang="en-US" u="sng" dirty="0" err="1">
                <a:solidFill>
                  <a:prstClr val="white"/>
                </a:solidFill>
                <a:hlinkClick r:id="rId3"/>
              </a:rPr>
              <a:t>abeshkov</a:t>
            </a:r>
            <a:endParaRPr lang="es-CO" dirty="0">
              <a:solidFill>
                <a:prstClr val="white"/>
              </a:solidFill>
            </a:endParaRPr>
          </a:p>
        </p:txBody>
      </p:sp>
    </p:spTree>
    <p:extLst>
      <p:ext uri="{BB962C8B-B14F-4D97-AF65-F5344CB8AC3E}">
        <p14:creationId xmlns:p14="http://schemas.microsoft.com/office/powerpoint/2010/main" val="26048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560806"/>
            <a:ext cx="8115328" cy="3554419"/>
          </a:xfrm>
        </p:spPr>
        <p:txBody>
          <a:bodyPr>
            <a:normAutofit/>
          </a:bodyPr>
          <a:lstStyle/>
          <a:p>
            <a:pPr marL="0" indent="0">
              <a:buNone/>
            </a:pPr>
            <a:r>
              <a:rPr lang="ru-RU" sz="2800" i="1" dirty="0"/>
              <a:t>Где расположены мои данные</a:t>
            </a:r>
            <a:r>
              <a:rPr lang="en-US" sz="2800" i="1" dirty="0"/>
              <a:t>?</a:t>
            </a:r>
          </a:p>
          <a:p>
            <a:pPr marL="0" indent="0">
              <a:buNone/>
            </a:pPr>
            <a:r>
              <a:rPr lang="ru-RU" sz="2800" i="1" dirty="0"/>
              <a:t>Можно ли доверять «облаку» </a:t>
            </a:r>
            <a:r>
              <a:rPr lang="en-US" sz="2800" i="1" dirty="0"/>
              <a:t>Microsoft</a:t>
            </a:r>
            <a:r>
              <a:rPr lang="ru-RU" sz="2800" i="1" dirty="0"/>
              <a:t>?</a:t>
            </a:r>
            <a:endParaRPr lang="en-US" sz="2800" i="1" dirty="0"/>
          </a:p>
          <a:p>
            <a:pPr marL="0" indent="0">
              <a:buNone/>
            </a:pPr>
            <a:r>
              <a:rPr lang="ru-RU" sz="2800" i="1" dirty="0"/>
              <a:t>Кто может получить доступ к моим данным</a:t>
            </a:r>
            <a:r>
              <a:rPr lang="en-US" sz="2800" i="1" dirty="0"/>
              <a:t>?</a:t>
            </a:r>
          </a:p>
          <a:p>
            <a:pPr marL="0" indent="0">
              <a:buNone/>
            </a:pPr>
            <a:r>
              <a:rPr lang="ru-RU" sz="2800" i="1" dirty="0"/>
              <a:t>Как удостовериться, что </a:t>
            </a:r>
            <a:r>
              <a:rPr lang="ru-RU" sz="2800" i="1" dirty="0" smtClean="0"/>
              <a:t>сервис провайдер следует </a:t>
            </a:r>
            <a:r>
              <a:rPr lang="ru-RU" sz="2800" i="1" dirty="0"/>
              <a:t>установленным правилам ИБ?</a:t>
            </a:r>
            <a:endParaRPr lang="en-US" sz="2800" i="1" dirty="0"/>
          </a:p>
          <a:p>
            <a:pPr marL="0" indent="0">
              <a:buNone/>
            </a:pPr>
            <a:r>
              <a:rPr lang="ru-RU" sz="2800" i="1" dirty="0"/>
              <a:t>Что случится, если что-то пойдёт «не так»</a:t>
            </a:r>
            <a:r>
              <a:rPr lang="en-US" sz="2800" i="1" dirty="0"/>
              <a:t>?</a:t>
            </a:r>
          </a:p>
          <a:p>
            <a:endParaRPr lang="en-US" sz="2800" dirty="0"/>
          </a:p>
        </p:txBody>
      </p:sp>
      <p:sp>
        <p:nvSpPr>
          <p:cNvPr id="3" name="Title 2"/>
          <p:cNvSpPr>
            <a:spLocks noGrp="1"/>
          </p:cNvSpPr>
          <p:nvPr>
            <p:ph type="title"/>
          </p:nvPr>
        </p:nvSpPr>
        <p:spPr>
          <a:xfrm>
            <a:off x="471167" y="188640"/>
            <a:ext cx="8086724" cy="1143000"/>
          </a:xfrm>
        </p:spPr>
        <p:txBody>
          <a:bodyPr>
            <a:normAutofit/>
          </a:bodyPr>
          <a:lstStyle/>
          <a:p>
            <a:r>
              <a:rPr lang="ru-RU" sz="3200" dirty="0"/>
              <a:t>Безопасны ли «облачные» технологии?</a:t>
            </a:r>
            <a:endParaRPr lang="en-US" sz="3200" dirty="0"/>
          </a:p>
        </p:txBody>
      </p:sp>
      <p:grpSp>
        <p:nvGrpSpPr>
          <p:cNvPr id="4" name="Group 3"/>
          <p:cNvGrpSpPr/>
          <p:nvPr/>
        </p:nvGrpSpPr>
        <p:grpSpPr>
          <a:xfrm>
            <a:off x="438973" y="4778250"/>
            <a:ext cx="8705027" cy="1504949"/>
            <a:chOff x="438972" y="4486096"/>
            <a:chExt cx="8705027" cy="1504949"/>
          </a:xfrm>
        </p:grpSpPr>
        <p:pic>
          <p:nvPicPr>
            <p:cNvPr id="5" name="Picture 2" descr="C:\Users\alexbrad\Pictures\Logos\DVD_ART36_Update1_revJuly09\Artwork_Imagery\Icons - Illustrations\Newspaper headlines quotes\headline quote white square.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79682" y="4486096"/>
              <a:ext cx="6164317" cy="1504949"/>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72" y="4609443"/>
              <a:ext cx="2540711" cy="1258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336621" y="4823071"/>
              <a:ext cx="5450438" cy="830997"/>
            </a:xfrm>
            <a:prstGeom prst="rect">
              <a:avLst/>
            </a:prstGeom>
          </p:spPr>
          <p:txBody>
            <a:bodyPr wrap="square">
              <a:spAutoFit/>
            </a:bodyPr>
            <a:lstStyle/>
            <a:p>
              <a:pPr algn="l" defTabSz="914099"/>
              <a:r>
                <a:rPr lang="en-US" sz="2400" b="0" smtClean="0">
                  <a:gradFill>
                    <a:gsLst>
                      <a:gs pos="0">
                        <a:srgbClr val="000000"/>
                      </a:gs>
                      <a:gs pos="100000">
                        <a:srgbClr val="000000"/>
                      </a:gs>
                    </a:gsLst>
                    <a:lin ang="5400000" scaled="0"/>
                  </a:gradFill>
                  <a:latin typeface="Times New Roman" pitchFamily="18" charset="0"/>
                  <a:cs typeface="Times New Roman" pitchFamily="18" charset="0"/>
                </a:rPr>
                <a:t>“What </a:t>
              </a:r>
              <a:r>
                <a:rPr lang="en-US" sz="2400" b="0">
                  <a:gradFill>
                    <a:gsLst>
                      <a:gs pos="0">
                        <a:srgbClr val="000000"/>
                      </a:gs>
                      <a:gs pos="100000">
                        <a:srgbClr val="000000"/>
                      </a:gs>
                    </a:gsLst>
                    <a:lin ang="5400000" scaled="0"/>
                  </a:gradFill>
                  <a:latin typeface="Times New Roman" pitchFamily="18" charset="0"/>
                  <a:cs typeface="Times New Roman" pitchFamily="18" charset="0"/>
                </a:rPr>
                <a:t>is holding IT managers back </a:t>
              </a:r>
              <a:r>
                <a:rPr lang="en-US" sz="2400" b="0" smtClean="0">
                  <a:gradFill>
                    <a:gsLst>
                      <a:gs pos="0">
                        <a:srgbClr val="000000"/>
                      </a:gs>
                      <a:gs pos="100000">
                        <a:srgbClr val="000000"/>
                      </a:gs>
                    </a:gsLst>
                    <a:lin ang="5400000" scaled="0"/>
                  </a:gradFill>
                  <a:latin typeface="Times New Roman" pitchFamily="18" charset="0"/>
                  <a:cs typeface="Times New Roman" pitchFamily="18" charset="0"/>
                </a:rPr>
                <a:t>from </a:t>
              </a:r>
              <a:r>
                <a:rPr lang="en-US" sz="2400" b="0">
                  <a:gradFill>
                    <a:gsLst>
                      <a:gs pos="0">
                        <a:srgbClr val="000000"/>
                      </a:gs>
                      <a:gs pos="100000">
                        <a:srgbClr val="000000"/>
                      </a:gs>
                    </a:gsLst>
                    <a:lin ang="5400000" scaled="0"/>
                  </a:gradFill>
                  <a:latin typeface="Times New Roman" pitchFamily="18" charset="0"/>
                  <a:cs typeface="Times New Roman" pitchFamily="18" charset="0"/>
                </a:rPr>
                <a:t>going to the </a:t>
              </a:r>
              <a:r>
                <a:rPr lang="en-US" sz="2400" b="0" smtClean="0">
                  <a:gradFill>
                    <a:gsLst>
                      <a:gs pos="0">
                        <a:srgbClr val="000000"/>
                      </a:gs>
                      <a:gs pos="100000">
                        <a:srgbClr val="000000"/>
                      </a:gs>
                    </a:gsLst>
                    <a:lin ang="5400000" scaled="0"/>
                  </a:gradFill>
                  <a:latin typeface="Times New Roman" pitchFamily="18" charset="0"/>
                  <a:cs typeface="Times New Roman" pitchFamily="18" charset="0"/>
                </a:rPr>
                <a:t>cloud is </a:t>
              </a:r>
              <a:r>
                <a:rPr lang="en-US" sz="2400" b="0">
                  <a:gradFill>
                    <a:gsLst>
                      <a:gs pos="0">
                        <a:srgbClr val="000000"/>
                      </a:gs>
                      <a:gs pos="100000">
                        <a:srgbClr val="000000"/>
                      </a:gs>
                    </a:gsLst>
                    <a:lin ang="5400000" scaled="0"/>
                  </a:gradFill>
                  <a:latin typeface="Times New Roman" pitchFamily="18" charset="0"/>
                  <a:cs typeface="Times New Roman" pitchFamily="18" charset="0"/>
                </a:rPr>
                <a:t>fear about security</a:t>
              </a:r>
              <a:r>
                <a:rPr lang="en-US" sz="2400" b="0" smtClean="0">
                  <a:gradFill>
                    <a:gsLst>
                      <a:gs pos="0">
                        <a:srgbClr val="000000"/>
                      </a:gs>
                      <a:gs pos="100000">
                        <a:srgbClr val="000000"/>
                      </a:gs>
                    </a:gsLst>
                    <a:lin ang="5400000" scaled="0"/>
                  </a:gradFill>
                  <a:latin typeface="Times New Roman" pitchFamily="18" charset="0"/>
                  <a:cs typeface="Times New Roman" pitchFamily="18" charset="0"/>
                </a:rPr>
                <a:t>.”</a:t>
              </a:r>
              <a:endParaRPr lang="en-US" sz="2400" b="0" dirty="0">
                <a:gradFill>
                  <a:gsLst>
                    <a:gs pos="0">
                      <a:srgbClr val="000000"/>
                    </a:gs>
                    <a:gs pos="100000">
                      <a:srgbClr val="000000"/>
                    </a:gs>
                  </a:gsLst>
                  <a:lin ang="5400000" scaled="0"/>
                </a:gradFill>
                <a:latin typeface="Times New Roman" pitchFamily="18" charset="0"/>
                <a:cs typeface="Times New Roman" pitchFamily="18" charset="0"/>
              </a:endParaRPr>
            </a:p>
          </p:txBody>
        </p:sp>
        <p:sp>
          <p:nvSpPr>
            <p:cNvPr id="8" name="Rectangle 7"/>
            <p:cNvSpPr/>
            <p:nvPr/>
          </p:nvSpPr>
          <p:spPr>
            <a:xfrm>
              <a:off x="3267893" y="4687285"/>
              <a:ext cx="4229100" cy="369332"/>
            </a:xfrm>
            <a:prstGeom prst="rect">
              <a:avLst/>
            </a:prstGeom>
          </p:spPr>
          <p:txBody>
            <a:bodyPr wrap="square">
              <a:spAutoFit/>
            </a:bodyPr>
            <a:lstStyle/>
            <a:p>
              <a:endParaRPr lang="en-US">
                <a:solidFill>
                  <a:schemeClr val="bg1"/>
                </a:solidFill>
                <a:latin typeface="Arial" pitchFamily="34" charset="0"/>
                <a:cs typeface="Arial" pitchFamily="34" charset="0"/>
              </a:endParaRPr>
            </a:p>
          </p:txBody>
        </p:sp>
      </p:grpSp>
      <p:sp>
        <p:nvSpPr>
          <p:cNvPr id="9" name="TextBox 8"/>
          <p:cNvSpPr txBox="1"/>
          <p:nvPr/>
        </p:nvSpPr>
        <p:spPr>
          <a:xfrm>
            <a:off x="2691630" y="6283197"/>
            <a:ext cx="6069724" cy="341632"/>
          </a:xfrm>
          <a:prstGeom prst="rect">
            <a:avLst/>
          </a:prstGeom>
          <a:noFill/>
        </p:spPr>
        <p:txBody>
          <a:bodyPr wrap="square" rtlCol="0">
            <a:spAutoFit/>
          </a:bodyPr>
          <a:lstStyle/>
          <a:p>
            <a:pPr algn="r">
              <a:lnSpc>
                <a:spcPct val="90000"/>
              </a:lnSpc>
            </a:pPr>
            <a:r>
              <a:rPr lang="en-US" b="0" i="1" smtClean="0"/>
              <a:t>“Cloudy with a chance of Rain”, The Economist, March 5, 2010</a:t>
            </a:r>
            <a:endParaRPr lang="en-US" b="0" i="1" dirty="0" err="1" smtClean="0"/>
          </a:p>
        </p:txBody>
      </p:sp>
    </p:spTree>
    <p:extLst>
      <p:ext uri="{BB962C8B-B14F-4D97-AF65-F5344CB8AC3E}">
        <p14:creationId xmlns:p14="http://schemas.microsoft.com/office/powerpoint/2010/main" val="109122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71167" y="188640"/>
            <a:ext cx="8086724" cy="1143000"/>
          </a:xfrm>
        </p:spPr>
        <p:txBody>
          <a:bodyPr>
            <a:normAutofit/>
          </a:bodyPr>
          <a:lstStyle/>
          <a:p>
            <a:r>
              <a:rPr lang="ru-RU" sz="3200" dirty="0"/>
              <a:t>Модели «облачных» сервисов</a:t>
            </a:r>
            <a:endParaRPr lang="en-US" sz="3200" dirty="0"/>
          </a:p>
        </p:txBody>
      </p:sp>
      <p:sp>
        <p:nvSpPr>
          <p:cNvPr id="12" name="Rounded Rectangle 11"/>
          <p:cNvSpPr/>
          <p:nvPr/>
        </p:nvSpPr>
        <p:spPr bwMode="auto">
          <a:xfrm>
            <a:off x="600532" y="4084611"/>
            <a:ext cx="6124575" cy="2526997"/>
          </a:xfrm>
          <a:prstGeom prst="roundRect">
            <a:avLst>
              <a:gd name="adj" fmla="val 6244"/>
            </a:avLst>
          </a:prstGeom>
          <a:gradFill flip="none" rotWithShape="1">
            <a:gsLst>
              <a:gs pos="0">
                <a:schemeClr val="bg2"/>
              </a:gs>
              <a:gs pos="87000">
                <a:schemeClr val="accent2">
                  <a:lumMod val="60000"/>
                  <a:lumOff val="40000"/>
                  <a:alpha val="0"/>
                </a:schemeClr>
              </a:gs>
            </a:gsLst>
            <a:path path="circle">
              <a:fillToRect t="100000" r="100000"/>
            </a:path>
            <a:tileRect l="-100000" b="-100000"/>
          </a:gradFill>
          <a:ln cmpd="dbl">
            <a:gradFill>
              <a:gsLst>
                <a:gs pos="5000">
                  <a:schemeClr val="accent2">
                    <a:lumMod val="20000"/>
                    <a:lumOff val="80000"/>
                    <a:alpha val="20000"/>
                  </a:schemeClr>
                </a:gs>
                <a:gs pos="62000">
                  <a:schemeClr val="accent2">
                    <a:lumMod val="20000"/>
                    <a:lumOff val="80000"/>
                    <a:alpha val="60000"/>
                  </a:schemeClr>
                </a:gs>
              </a:gsLst>
              <a:lin ang="5400000" scaled="0"/>
            </a:gra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b" anchorCtr="0" compatLnSpc="1">
            <a:prstTxWarp prst="textNoShape">
              <a:avLst/>
            </a:prstTxWarp>
          </a:bodyPr>
          <a:lstStyle/>
          <a:p>
            <a:pPr algn="ctr" fontAlgn="base">
              <a:spcBef>
                <a:spcPct val="0"/>
              </a:spcBef>
              <a:spcAft>
                <a:spcPct val="0"/>
              </a:spcAft>
            </a:pPr>
            <a:r>
              <a:rPr lang="ru-RU" sz="2400" b="1" dirty="0" smtClean="0">
                <a:gradFill flip="none" rotWithShape="1">
                  <a:gsLst>
                    <a:gs pos="0">
                      <a:schemeClr val="tx1"/>
                    </a:gs>
                    <a:gs pos="87000">
                      <a:schemeClr val="tx1"/>
                    </a:gs>
                  </a:gsLst>
                  <a:lin ang="5400000" scaled="0"/>
                  <a:tileRect/>
                </a:gradFill>
                <a:effectLst>
                  <a:outerShdw blurRad="508000" algn="ctr" rotWithShape="0">
                    <a:srgbClr val="002060"/>
                  </a:outerShdw>
                </a:effectLst>
              </a:rPr>
              <a:t>ОРГАНИЗАЦИЯ</a:t>
            </a:r>
            <a:endParaRPr lang="en-US" sz="2400" b="1" dirty="0" smtClean="0">
              <a:gradFill flip="none" rotWithShape="1">
                <a:gsLst>
                  <a:gs pos="0">
                    <a:schemeClr val="tx1"/>
                  </a:gs>
                  <a:gs pos="87000">
                    <a:schemeClr val="tx1"/>
                  </a:gs>
                </a:gsLst>
                <a:lin ang="5400000" scaled="0"/>
                <a:tileRect/>
              </a:gradFill>
              <a:effectLst>
                <a:outerShdw blurRad="508000" algn="ctr" rotWithShape="0">
                  <a:srgbClr val="002060"/>
                </a:outerShdw>
              </a:effectLst>
            </a:endParaRPr>
          </a:p>
        </p:txBody>
      </p:sp>
      <p:sp>
        <p:nvSpPr>
          <p:cNvPr id="13" name="Freeform 9"/>
          <p:cNvSpPr>
            <a:spLocks/>
          </p:cNvSpPr>
          <p:nvPr/>
        </p:nvSpPr>
        <p:spPr bwMode="auto">
          <a:xfrm>
            <a:off x="5387347" y="1268760"/>
            <a:ext cx="3018923" cy="1224133"/>
          </a:xfrm>
          <a:custGeom>
            <a:avLst/>
            <a:gdLst/>
            <a:ahLst/>
            <a:cxnLst>
              <a:cxn ang="0">
                <a:pos x="337" y="272"/>
              </a:cxn>
              <a:cxn ang="0">
                <a:pos x="309" y="258"/>
              </a:cxn>
              <a:cxn ang="0">
                <a:pos x="285" y="263"/>
              </a:cxn>
              <a:cxn ang="0">
                <a:pos x="268" y="254"/>
              </a:cxn>
              <a:cxn ang="0">
                <a:pos x="251" y="264"/>
              </a:cxn>
              <a:cxn ang="0">
                <a:pos x="213" y="263"/>
              </a:cxn>
              <a:cxn ang="0">
                <a:pos x="132" y="260"/>
              </a:cxn>
              <a:cxn ang="0">
                <a:pos x="106" y="272"/>
              </a:cxn>
              <a:cxn ang="0">
                <a:pos x="57" y="260"/>
              </a:cxn>
              <a:cxn ang="0">
                <a:pos x="48" y="258"/>
              </a:cxn>
              <a:cxn ang="0">
                <a:pos x="11" y="197"/>
              </a:cxn>
              <a:cxn ang="0">
                <a:pos x="26" y="188"/>
              </a:cxn>
              <a:cxn ang="0">
                <a:pos x="60" y="157"/>
              </a:cxn>
              <a:cxn ang="0">
                <a:pos x="66" y="154"/>
              </a:cxn>
              <a:cxn ang="0">
                <a:pos x="98" y="136"/>
              </a:cxn>
              <a:cxn ang="0">
                <a:pos x="105" y="132"/>
              </a:cxn>
              <a:cxn ang="0">
                <a:pos x="123" y="116"/>
              </a:cxn>
              <a:cxn ang="0">
                <a:pos x="124" y="88"/>
              </a:cxn>
              <a:cxn ang="0">
                <a:pos x="135" y="78"/>
              </a:cxn>
              <a:cxn ang="0">
                <a:pos x="153" y="39"/>
              </a:cxn>
              <a:cxn ang="0">
                <a:pos x="170" y="29"/>
              </a:cxn>
              <a:cxn ang="0">
                <a:pos x="203" y="19"/>
              </a:cxn>
              <a:cxn ang="0">
                <a:pos x="222" y="35"/>
              </a:cxn>
              <a:cxn ang="0">
                <a:pos x="242" y="57"/>
              </a:cxn>
              <a:cxn ang="0">
                <a:pos x="276" y="43"/>
              </a:cxn>
              <a:cxn ang="0">
                <a:pos x="301" y="12"/>
              </a:cxn>
              <a:cxn ang="0">
                <a:pos x="321" y="12"/>
              </a:cxn>
              <a:cxn ang="0">
                <a:pos x="333" y="18"/>
              </a:cxn>
              <a:cxn ang="0">
                <a:pos x="401" y="25"/>
              </a:cxn>
              <a:cxn ang="0">
                <a:pos x="409" y="31"/>
              </a:cxn>
              <a:cxn ang="0">
                <a:pos x="441" y="66"/>
              </a:cxn>
              <a:cxn ang="0">
                <a:pos x="444" y="66"/>
              </a:cxn>
              <a:cxn ang="0">
                <a:pos x="518" y="70"/>
              </a:cxn>
              <a:cxn ang="0">
                <a:pos x="534" y="100"/>
              </a:cxn>
              <a:cxn ang="0">
                <a:pos x="533" y="106"/>
              </a:cxn>
              <a:cxn ang="0">
                <a:pos x="554" y="124"/>
              </a:cxn>
              <a:cxn ang="0">
                <a:pos x="559" y="126"/>
              </a:cxn>
              <a:cxn ang="0">
                <a:pos x="581" y="129"/>
              </a:cxn>
              <a:cxn ang="0">
                <a:pos x="631" y="146"/>
              </a:cxn>
              <a:cxn ang="0">
                <a:pos x="634" y="165"/>
              </a:cxn>
              <a:cxn ang="0">
                <a:pos x="636" y="199"/>
              </a:cxn>
              <a:cxn ang="0">
                <a:pos x="634" y="207"/>
              </a:cxn>
              <a:cxn ang="0">
                <a:pos x="569" y="255"/>
              </a:cxn>
              <a:cxn ang="0">
                <a:pos x="523" y="273"/>
              </a:cxn>
              <a:cxn ang="0">
                <a:pos x="475" y="263"/>
              </a:cxn>
              <a:cxn ang="0">
                <a:pos x="453" y="274"/>
              </a:cxn>
              <a:cxn ang="0">
                <a:pos x="401" y="261"/>
              </a:cxn>
              <a:cxn ang="0">
                <a:pos x="377" y="276"/>
              </a:cxn>
            </a:cxnLst>
            <a:rect l="0" t="0" r="r" b="b"/>
            <a:pathLst>
              <a:path w="644" h="277">
                <a:moveTo>
                  <a:pt x="353" y="276"/>
                </a:moveTo>
                <a:cubicBezTo>
                  <a:pt x="348" y="275"/>
                  <a:pt x="342" y="274"/>
                  <a:pt x="337" y="272"/>
                </a:cubicBezTo>
                <a:cubicBezTo>
                  <a:pt x="331" y="270"/>
                  <a:pt x="319" y="264"/>
                  <a:pt x="314" y="261"/>
                </a:cubicBezTo>
                <a:cubicBezTo>
                  <a:pt x="312" y="260"/>
                  <a:pt x="311" y="259"/>
                  <a:pt x="309" y="258"/>
                </a:cubicBezTo>
                <a:cubicBezTo>
                  <a:pt x="308" y="259"/>
                  <a:pt x="307" y="260"/>
                  <a:pt x="306" y="260"/>
                </a:cubicBezTo>
                <a:cubicBezTo>
                  <a:pt x="299" y="264"/>
                  <a:pt x="292" y="265"/>
                  <a:pt x="285" y="263"/>
                </a:cubicBezTo>
                <a:cubicBezTo>
                  <a:pt x="281" y="262"/>
                  <a:pt x="274" y="259"/>
                  <a:pt x="271" y="256"/>
                </a:cubicBezTo>
                <a:cubicBezTo>
                  <a:pt x="270" y="255"/>
                  <a:pt x="269" y="254"/>
                  <a:pt x="268" y="254"/>
                </a:cubicBezTo>
                <a:cubicBezTo>
                  <a:pt x="267" y="255"/>
                  <a:pt x="266" y="255"/>
                  <a:pt x="265" y="256"/>
                </a:cubicBezTo>
                <a:cubicBezTo>
                  <a:pt x="262" y="259"/>
                  <a:pt x="256" y="262"/>
                  <a:pt x="251" y="264"/>
                </a:cubicBezTo>
                <a:cubicBezTo>
                  <a:pt x="243" y="266"/>
                  <a:pt x="228" y="265"/>
                  <a:pt x="218" y="262"/>
                </a:cubicBezTo>
                <a:cubicBezTo>
                  <a:pt x="216" y="261"/>
                  <a:pt x="216" y="261"/>
                  <a:pt x="213" y="263"/>
                </a:cubicBezTo>
                <a:cubicBezTo>
                  <a:pt x="193" y="277"/>
                  <a:pt x="165" y="277"/>
                  <a:pt x="138" y="263"/>
                </a:cubicBezTo>
                <a:cubicBezTo>
                  <a:pt x="135" y="262"/>
                  <a:pt x="132" y="260"/>
                  <a:pt x="132" y="260"/>
                </a:cubicBezTo>
                <a:cubicBezTo>
                  <a:pt x="131" y="259"/>
                  <a:pt x="130" y="260"/>
                  <a:pt x="127" y="262"/>
                </a:cubicBezTo>
                <a:cubicBezTo>
                  <a:pt x="121" y="267"/>
                  <a:pt x="114" y="270"/>
                  <a:pt x="106" y="272"/>
                </a:cubicBezTo>
                <a:cubicBezTo>
                  <a:pt x="101" y="273"/>
                  <a:pt x="91" y="273"/>
                  <a:pt x="86" y="272"/>
                </a:cubicBezTo>
                <a:cubicBezTo>
                  <a:pt x="77" y="270"/>
                  <a:pt x="66" y="265"/>
                  <a:pt x="57" y="260"/>
                </a:cubicBezTo>
                <a:cubicBezTo>
                  <a:pt x="56" y="259"/>
                  <a:pt x="55" y="258"/>
                  <a:pt x="53" y="257"/>
                </a:cubicBezTo>
                <a:cubicBezTo>
                  <a:pt x="52" y="257"/>
                  <a:pt x="50" y="257"/>
                  <a:pt x="48" y="258"/>
                </a:cubicBezTo>
                <a:cubicBezTo>
                  <a:pt x="38" y="259"/>
                  <a:pt x="27" y="256"/>
                  <a:pt x="19" y="249"/>
                </a:cubicBezTo>
                <a:cubicBezTo>
                  <a:pt x="4" y="237"/>
                  <a:pt x="0" y="210"/>
                  <a:pt x="11" y="197"/>
                </a:cubicBezTo>
                <a:cubicBezTo>
                  <a:pt x="14" y="194"/>
                  <a:pt x="20" y="191"/>
                  <a:pt x="25" y="191"/>
                </a:cubicBezTo>
                <a:cubicBezTo>
                  <a:pt x="26" y="191"/>
                  <a:pt x="26" y="190"/>
                  <a:pt x="26" y="188"/>
                </a:cubicBezTo>
                <a:cubicBezTo>
                  <a:pt x="26" y="183"/>
                  <a:pt x="27" y="178"/>
                  <a:pt x="29" y="174"/>
                </a:cubicBezTo>
                <a:cubicBezTo>
                  <a:pt x="34" y="164"/>
                  <a:pt x="45" y="158"/>
                  <a:pt x="60" y="157"/>
                </a:cubicBezTo>
                <a:cubicBezTo>
                  <a:pt x="61" y="157"/>
                  <a:pt x="63" y="157"/>
                  <a:pt x="65" y="157"/>
                </a:cubicBezTo>
                <a:cubicBezTo>
                  <a:pt x="65" y="156"/>
                  <a:pt x="66" y="155"/>
                  <a:pt x="66" y="154"/>
                </a:cubicBezTo>
                <a:cubicBezTo>
                  <a:pt x="70" y="148"/>
                  <a:pt x="76" y="141"/>
                  <a:pt x="82" y="138"/>
                </a:cubicBezTo>
                <a:cubicBezTo>
                  <a:pt x="87" y="136"/>
                  <a:pt x="91" y="135"/>
                  <a:pt x="98" y="136"/>
                </a:cubicBezTo>
                <a:cubicBezTo>
                  <a:pt x="99" y="136"/>
                  <a:pt x="101" y="136"/>
                  <a:pt x="103" y="136"/>
                </a:cubicBezTo>
                <a:cubicBezTo>
                  <a:pt x="104" y="134"/>
                  <a:pt x="105" y="133"/>
                  <a:pt x="105" y="132"/>
                </a:cubicBezTo>
                <a:cubicBezTo>
                  <a:pt x="109" y="125"/>
                  <a:pt x="115" y="118"/>
                  <a:pt x="121" y="116"/>
                </a:cubicBezTo>
                <a:cubicBezTo>
                  <a:pt x="122" y="116"/>
                  <a:pt x="123" y="116"/>
                  <a:pt x="123" y="116"/>
                </a:cubicBezTo>
                <a:cubicBezTo>
                  <a:pt x="123" y="116"/>
                  <a:pt x="123" y="114"/>
                  <a:pt x="122" y="111"/>
                </a:cubicBezTo>
                <a:cubicBezTo>
                  <a:pt x="120" y="103"/>
                  <a:pt x="121" y="94"/>
                  <a:pt x="124" y="88"/>
                </a:cubicBezTo>
                <a:cubicBezTo>
                  <a:pt x="125" y="85"/>
                  <a:pt x="130" y="81"/>
                  <a:pt x="132" y="79"/>
                </a:cubicBezTo>
                <a:cubicBezTo>
                  <a:pt x="133" y="79"/>
                  <a:pt x="134" y="79"/>
                  <a:pt x="135" y="78"/>
                </a:cubicBezTo>
                <a:cubicBezTo>
                  <a:pt x="135" y="76"/>
                  <a:pt x="135" y="75"/>
                  <a:pt x="135" y="73"/>
                </a:cubicBezTo>
                <a:cubicBezTo>
                  <a:pt x="136" y="58"/>
                  <a:pt x="142" y="46"/>
                  <a:pt x="153" y="39"/>
                </a:cubicBezTo>
                <a:cubicBezTo>
                  <a:pt x="157" y="36"/>
                  <a:pt x="162" y="33"/>
                  <a:pt x="166" y="32"/>
                </a:cubicBezTo>
                <a:cubicBezTo>
                  <a:pt x="168" y="31"/>
                  <a:pt x="169" y="31"/>
                  <a:pt x="170" y="29"/>
                </a:cubicBezTo>
                <a:cubicBezTo>
                  <a:pt x="175" y="23"/>
                  <a:pt x="185" y="18"/>
                  <a:pt x="195" y="18"/>
                </a:cubicBezTo>
                <a:cubicBezTo>
                  <a:pt x="198" y="18"/>
                  <a:pt x="202" y="19"/>
                  <a:pt x="203" y="19"/>
                </a:cubicBezTo>
                <a:cubicBezTo>
                  <a:pt x="210" y="21"/>
                  <a:pt x="215" y="25"/>
                  <a:pt x="218" y="31"/>
                </a:cubicBezTo>
                <a:cubicBezTo>
                  <a:pt x="219" y="34"/>
                  <a:pt x="220" y="35"/>
                  <a:pt x="222" y="35"/>
                </a:cubicBezTo>
                <a:cubicBezTo>
                  <a:pt x="230" y="37"/>
                  <a:pt x="237" y="44"/>
                  <a:pt x="240" y="53"/>
                </a:cubicBezTo>
                <a:cubicBezTo>
                  <a:pt x="241" y="55"/>
                  <a:pt x="241" y="57"/>
                  <a:pt x="242" y="57"/>
                </a:cubicBezTo>
                <a:cubicBezTo>
                  <a:pt x="242" y="57"/>
                  <a:pt x="243" y="56"/>
                  <a:pt x="244" y="55"/>
                </a:cubicBezTo>
                <a:cubicBezTo>
                  <a:pt x="252" y="49"/>
                  <a:pt x="265" y="44"/>
                  <a:pt x="276" y="43"/>
                </a:cubicBezTo>
                <a:cubicBezTo>
                  <a:pt x="282" y="42"/>
                  <a:pt x="282" y="43"/>
                  <a:pt x="282" y="38"/>
                </a:cubicBezTo>
                <a:cubicBezTo>
                  <a:pt x="281" y="27"/>
                  <a:pt x="289" y="16"/>
                  <a:pt x="301" y="12"/>
                </a:cubicBezTo>
                <a:cubicBezTo>
                  <a:pt x="304" y="11"/>
                  <a:pt x="306" y="10"/>
                  <a:pt x="311" y="10"/>
                </a:cubicBezTo>
                <a:cubicBezTo>
                  <a:pt x="316" y="10"/>
                  <a:pt x="317" y="10"/>
                  <a:pt x="321" y="12"/>
                </a:cubicBezTo>
                <a:cubicBezTo>
                  <a:pt x="324" y="13"/>
                  <a:pt x="327" y="14"/>
                  <a:pt x="329" y="16"/>
                </a:cubicBezTo>
                <a:cubicBezTo>
                  <a:pt x="330" y="17"/>
                  <a:pt x="332" y="18"/>
                  <a:pt x="333" y="18"/>
                </a:cubicBezTo>
                <a:cubicBezTo>
                  <a:pt x="335" y="17"/>
                  <a:pt x="336" y="16"/>
                  <a:pt x="338" y="15"/>
                </a:cubicBezTo>
                <a:cubicBezTo>
                  <a:pt x="362" y="0"/>
                  <a:pt x="385" y="4"/>
                  <a:pt x="401" y="25"/>
                </a:cubicBezTo>
                <a:cubicBezTo>
                  <a:pt x="403" y="27"/>
                  <a:pt x="404" y="29"/>
                  <a:pt x="404" y="29"/>
                </a:cubicBezTo>
                <a:cubicBezTo>
                  <a:pt x="404" y="30"/>
                  <a:pt x="406" y="30"/>
                  <a:pt x="409" y="31"/>
                </a:cubicBezTo>
                <a:cubicBezTo>
                  <a:pt x="421" y="34"/>
                  <a:pt x="431" y="41"/>
                  <a:pt x="436" y="51"/>
                </a:cubicBezTo>
                <a:cubicBezTo>
                  <a:pt x="438" y="55"/>
                  <a:pt x="440" y="62"/>
                  <a:pt x="441" y="66"/>
                </a:cubicBezTo>
                <a:cubicBezTo>
                  <a:pt x="441" y="67"/>
                  <a:pt x="441" y="68"/>
                  <a:pt x="441" y="68"/>
                </a:cubicBezTo>
                <a:cubicBezTo>
                  <a:pt x="442" y="68"/>
                  <a:pt x="443" y="67"/>
                  <a:pt x="444" y="66"/>
                </a:cubicBezTo>
                <a:cubicBezTo>
                  <a:pt x="466" y="49"/>
                  <a:pt x="486" y="45"/>
                  <a:pt x="504" y="57"/>
                </a:cubicBezTo>
                <a:cubicBezTo>
                  <a:pt x="509" y="60"/>
                  <a:pt x="514" y="65"/>
                  <a:pt x="518" y="70"/>
                </a:cubicBezTo>
                <a:cubicBezTo>
                  <a:pt x="519" y="72"/>
                  <a:pt x="521" y="74"/>
                  <a:pt x="523" y="75"/>
                </a:cubicBezTo>
                <a:cubicBezTo>
                  <a:pt x="531" y="81"/>
                  <a:pt x="535" y="91"/>
                  <a:pt x="534" y="100"/>
                </a:cubicBezTo>
                <a:cubicBezTo>
                  <a:pt x="534" y="102"/>
                  <a:pt x="533" y="104"/>
                  <a:pt x="533" y="105"/>
                </a:cubicBezTo>
                <a:cubicBezTo>
                  <a:pt x="533" y="106"/>
                  <a:pt x="533" y="106"/>
                  <a:pt x="533" y="106"/>
                </a:cubicBezTo>
                <a:cubicBezTo>
                  <a:pt x="533" y="106"/>
                  <a:pt x="535" y="107"/>
                  <a:pt x="536" y="107"/>
                </a:cubicBezTo>
                <a:cubicBezTo>
                  <a:pt x="544" y="109"/>
                  <a:pt x="550" y="116"/>
                  <a:pt x="554" y="124"/>
                </a:cubicBezTo>
                <a:cubicBezTo>
                  <a:pt x="554" y="125"/>
                  <a:pt x="555" y="126"/>
                  <a:pt x="555" y="127"/>
                </a:cubicBezTo>
                <a:cubicBezTo>
                  <a:pt x="555" y="127"/>
                  <a:pt x="557" y="126"/>
                  <a:pt x="559" y="126"/>
                </a:cubicBezTo>
                <a:cubicBezTo>
                  <a:pt x="566" y="123"/>
                  <a:pt x="573" y="124"/>
                  <a:pt x="578" y="128"/>
                </a:cubicBezTo>
                <a:cubicBezTo>
                  <a:pt x="579" y="128"/>
                  <a:pt x="580" y="129"/>
                  <a:pt x="581" y="129"/>
                </a:cubicBezTo>
                <a:cubicBezTo>
                  <a:pt x="583" y="129"/>
                  <a:pt x="586" y="128"/>
                  <a:pt x="588" y="128"/>
                </a:cubicBezTo>
                <a:cubicBezTo>
                  <a:pt x="611" y="126"/>
                  <a:pt x="626" y="132"/>
                  <a:pt x="631" y="146"/>
                </a:cubicBezTo>
                <a:cubicBezTo>
                  <a:pt x="632" y="149"/>
                  <a:pt x="632" y="157"/>
                  <a:pt x="631" y="160"/>
                </a:cubicBezTo>
                <a:cubicBezTo>
                  <a:pt x="631" y="162"/>
                  <a:pt x="631" y="162"/>
                  <a:pt x="634" y="165"/>
                </a:cubicBezTo>
                <a:cubicBezTo>
                  <a:pt x="635" y="167"/>
                  <a:pt x="637" y="169"/>
                  <a:pt x="638" y="171"/>
                </a:cubicBezTo>
                <a:cubicBezTo>
                  <a:pt x="644" y="181"/>
                  <a:pt x="643" y="191"/>
                  <a:pt x="636" y="199"/>
                </a:cubicBezTo>
                <a:cubicBezTo>
                  <a:pt x="636" y="200"/>
                  <a:pt x="635" y="200"/>
                  <a:pt x="634" y="201"/>
                </a:cubicBezTo>
                <a:cubicBezTo>
                  <a:pt x="634" y="203"/>
                  <a:pt x="634" y="205"/>
                  <a:pt x="634" y="207"/>
                </a:cubicBezTo>
                <a:cubicBezTo>
                  <a:pt x="634" y="234"/>
                  <a:pt x="612" y="252"/>
                  <a:pt x="575" y="254"/>
                </a:cubicBezTo>
                <a:cubicBezTo>
                  <a:pt x="573" y="254"/>
                  <a:pt x="571" y="255"/>
                  <a:pt x="569" y="255"/>
                </a:cubicBezTo>
                <a:cubicBezTo>
                  <a:pt x="568" y="256"/>
                  <a:pt x="567" y="257"/>
                  <a:pt x="566" y="259"/>
                </a:cubicBezTo>
                <a:cubicBezTo>
                  <a:pt x="555" y="269"/>
                  <a:pt x="542" y="274"/>
                  <a:pt x="523" y="273"/>
                </a:cubicBezTo>
                <a:cubicBezTo>
                  <a:pt x="510" y="273"/>
                  <a:pt x="498" y="271"/>
                  <a:pt x="483" y="265"/>
                </a:cubicBezTo>
                <a:cubicBezTo>
                  <a:pt x="480" y="265"/>
                  <a:pt x="478" y="264"/>
                  <a:pt x="475" y="263"/>
                </a:cubicBezTo>
                <a:cubicBezTo>
                  <a:pt x="474" y="264"/>
                  <a:pt x="474" y="264"/>
                  <a:pt x="473" y="265"/>
                </a:cubicBezTo>
                <a:cubicBezTo>
                  <a:pt x="467" y="270"/>
                  <a:pt x="461" y="272"/>
                  <a:pt x="453" y="274"/>
                </a:cubicBezTo>
                <a:cubicBezTo>
                  <a:pt x="440" y="276"/>
                  <a:pt x="422" y="272"/>
                  <a:pt x="406" y="264"/>
                </a:cubicBezTo>
                <a:cubicBezTo>
                  <a:pt x="404" y="263"/>
                  <a:pt x="403" y="262"/>
                  <a:pt x="401" y="261"/>
                </a:cubicBezTo>
                <a:cubicBezTo>
                  <a:pt x="400" y="262"/>
                  <a:pt x="399" y="263"/>
                  <a:pt x="398" y="264"/>
                </a:cubicBezTo>
                <a:cubicBezTo>
                  <a:pt x="391" y="270"/>
                  <a:pt x="385" y="273"/>
                  <a:pt x="377" y="276"/>
                </a:cubicBezTo>
                <a:cubicBezTo>
                  <a:pt x="372" y="277"/>
                  <a:pt x="359" y="277"/>
                  <a:pt x="353" y="276"/>
                </a:cubicBezTo>
                <a:close/>
              </a:path>
            </a:pathLst>
          </a:custGeom>
          <a:blipFill dpi="0" rotWithShape="1">
            <a:blip r:embed="rId2"/>
            <a:srcRect/>
            <a:tile tx="0" ty="0" sx="50000" sy="50000" flip="none" algn="tl"/>
          </a:blipFill>
          <a:ln w="9525">
            <a:noFill/>
            <a:round/>
            <a:headEnd/>
            <a:tailEnd/>
          </a:ln>
          <a:effectLst>
            <a:outerShdw blurRad="304800" algn="ctr" rotWithShape="0">
              <a:schemeClr val="accent2">
                <a:lumMod val="20000"/>
                <a:lumOff val="80000"/>
              </a:schemeClr>
            </a:outerShdw>
          </a:effectLst>
        </p:spPr>
        <p:txBody>
          <a:bodyPr vert="horz" wrap="square" lIns="0" tIns="576000" rIns="0" bIns="0" numCol="1" anchor="ctr" anchorCtr="0" compatLnSpc="1">
            <a:prstTxWarp prst="textNoShape">
              <a:avLst/>
            </a:prstTxWarp>
          </a:bodyPr>
          <a:lstStyle/>
          <a:p>
            <a:pPr algn="ctr"/>
            <a:r>
              <a:rPr lang="ru-RU" b="1" dirty="0" smtClean="0">
                <a:gradFill flip="none" rotWithShape="1">
                  <a:gsLst>
                    <a:gs pos="0">
                      <a:schemeClr val="bg2">
                        <a:lumMod val="50000"/>
                      </a:schemeClr>
                    </a:gs>
                    <a:gs pos="87000">
                      <a:schemeClr val="bg2">
                        <a:lumMod val="50000"/>
                      </a:schemeClr>
                    </a:gs>
                  </a:gsLst>
                  <a:lin ang="5400000" scaled="0"/>
                  <a:tileRect/>
                </a:gradFill>
              </a:rPr>
              <a:t>ВЫДЕЛЕННОЕ ОБЛАКО</a:t>
            </a:r>
            <a:endParaRPr lang="en-US" b="1" dirty="0" smtClean="0">
              <a:gradFill flip="none" rotWithShape="1">
                <a:gsLst>
                  <a:gs pos="0">
                    <a:schemeClr val="bg2">
                      <a:lumMod val="50000"/>
                    </a:schemeClr>
                  </a:gs>
                  <a:gs pos="87000">
                    <a:schemeClr val="bg2">
                      <a:lumMod val="50000"/>
                    </a:schemeClr>
                  </a:gs>
                </a:gsLst>
                <a:lin ang="5400000" scaled="0"/>
                <a:tileRect/>
              </a:gradFill>
            </a:endParaRPr>
          </a:p>
        </p:txBody>
      </p:sp>
      <p:sp>
        <p:nvSpPr>
          <p:cNvPr id="14" name="Freeform 9"/>
          <p:cNvSpPr>
            <a:spLocks/>
          </p:cNvSpPr>
          <p:nvPr/>
        </p:nvSpPr>
        <p:spPr bwMode="auto">
          <a:xfrm flipH="1">
            <a:off x="872788" y="1941066"/>
            <a:ext cx="3925888" cy="1463793"/>
          </a:xfrm>
          <a:custGeom>
            <a:avLst/>
            <a:gdLst/>
            <a:ahLst/>
            <a:cxnLst>
              <a:cxn ang="0">
                <a:pos x="337" y="272"/>
              </a:cxn>
              <a:cxn ang="0">
                <a:pos x="309" y="258"/>
              </a:cxn>
              <a:cxn ang="0">
                <a:pos x="285" y="263"/>
              </a:cxn>
              <a:cxn ang="0">
                <a:pos x="268" y="254"/>
              </a:cxn>
              <a:cxn ang="0">
                <a:pos x="251" y="264"/>
              </a:cxn>
              <a:cxn ang="0">
                <a:pos x="213" y="263"/>
              </a:cxn>
              <a:cxn ang="0">
                <a:pos x="132" y="260"/>
              </a:cxn>
              <a:cxn ang="0">
                <a:pos x="106" y="272"/>
              </a:cxn>
              <a:cxn ang="0">
                <a:pos x="57" y="260"/>
              </a:cxn>
              <a:cxn ang="0">
                <a:pos x="48" y="258"/>
              </a:cxn>
              <a:cxn ang="0">
                <a:pos x="11" y="197"/>
              </a:cxn>
              <a:cxn ang="0">
                <a:pos x="26" y="188"/>
              </a:cxn>
              <a:cxn ang="0">
                <a:pos x="60" y="157"/>
              </a:cxn>
              <a:cxn ang="0">
                <a:pos x="66" y="154"/>
              </a:cxn>
              <a:cxn ang="0">
                <a:pos x="98" y="136"/>
              </a:cxn>
              <a:cxn ang="0">
                <a:pos x="105" y="132"/>
              </a:cxn>
              <a:cxn ang="0">
                <a:pos x="123" y="116"/>
              </a:cxn>
              <a:cxn ang="0">
                <a:pos x="124" y="88"/>
              </a:cxn>
              <a:cxn ang="0">
                <a:pos x="135" y="78"/>
              </a:cxn>
              <a:cxn ang="0">
                <a:pos x="153" y="39"/>
              </a:cxn>
              <a:cxn ang="0">
                <a:pos x="170" y="29"/>
              </a:cxn>
              <a:cxn ang="0">
                <a:pos x="203" y="19"/>
              </a:cxn>
              <a:cxn ang="0">
                <a:pos x="222" y="35"/>
              </a:cxn>
              <a:cxn ang="0">
                <a:pos x="242" y="57"/>
              </a:cxn>
              <a:cxn ang="0">
                <a:pos x="276" y="43"/>
              </a:cxn>
              <a:cxn ang="0">
                <a:pos x="301" y="12"/>
              </a:cxn>
              <a:cxn ang="0">
                <a:pos x="321" y="12"/>
              </a:cxn>
              <a:cxn ang="0">
                <a:pos x="333" y="18"/>
              </a:cxn>
              <a:cxn ang="0">
                <a:pos x="401" y="25"/>
              </a:cxn>
              <a:cxn ang="0">
                <a:pos x="409" y="31"/>
              </a:cxn>
              <a:cxn ang="0">
                <a:pos x="441" y="66"/>
              </a:cxn>
              <a:cxn ang="0">
                <a:pos x="444" y="66"/>
              </a:cxn>
              <a:cxn ang="0">
                <a:pos x="518" y="70"/>
              </a:cxn>
              <a:cxn ang="0">
                <a:pos x="534" y="100"/>
              </a:cxn>
              <a:cxn ang="0">
                <a:pos x="533" y="106"/>
              </a:cxn>
              <a:cxn ang="0">
                <a:pos x="554" y="124"/>
              </a:cxn>
              <a:cxn ang="0">
                <a:pos x="559" y="126"/>
              </a:cxn>
              <a:cxn ang="0">
                <a:pos x="581" y="129"/>
              </a:cxn>
              <a:cxn ang="0">
                <a:pos x="631" y="146"/>
              </a:cxn>
              <a:cxn ang="0">
                <a:pos x="634" y="165"/>
              </a:cxn>
              <a:cxn ang="0">
                <a:pos x="636" y="199"/>
              </a:cxn>
              <a:cxn ang="0">
                <a:pos x="634" y="207"/>
              </a:cxn>
              <a:cxn ang="0">
                <a:pos x="569" y="255"/>
              </a:cxn>
              <a:cxn ang="0">
                <a:pos x="523" y="273"/>
              </a:cxn>
              <a:cxn ang="0">
                <a:pos x="475" y="263"/>
              </a:cxn>
              <a:cxn ang="0">
                <a:pos x="453" y="274"/>
              </a:cxn>
              <a:cxn ang="0">
                <a:pos x="401" y="261"/>
              </a:cxn>
              <a:cxn ang="0">
                <a:pos x="377" y="276"/>
              </a:cxn>
            </a:cxnLst>
            <a:rect l="0" t="0" r="r" b="b"/>
            <a:pathLst>
              <a:path w="644" h="277">
                <a:moveTo>
                  <a:pt x="353" y="276"/>
                </a:moveTo>
                <a:cubicBezTo>
                  <a:pt x="348" y="275"/>
                  <a:pt x="342" y="274"/>
                  <a:pt x="337" y="272"/>
                </a:cubicBezTo>
                <a:cubicBezTo>
                  <a:pt x="331" y="270"/>
                  <a:pt x="319" y="264"/>
                  <a:pt x="314" y="261"/>
                </a:cubicBezTo>
                <a:cubicBezTo>
                  <a:pt x="312" y="260"/>
                  <a:pt x="311" y="259"/>
                  <a:pt x="309" y="258"/>
                </a:cubicBezTo>
                <a:cubicBezTo>
                  <a:pt x="308" y="259"/>
                  <a:pt x="307" y="260"/>
                  <a:pt x="306" y="260"/>
                </a:cubicBezTo>
                <a:cubicBezTo>
                  <a:pt x="299" y="264"/>
                  <a:pt x="292" y="265"/>
                  <a:pt x="285" y="263"/>
                </a:cubicBezTo>
                <a:cubicBezTo>
                  <a:pt x="281" y="262"/>
                  <a:pt x="274" y="259"/>
                  <a:pt x="271" y="256"/>
                </a:cubicBezTo>
                <a:cubicBezTo>
                  <a:pt x="270" y="255"/>
                  <a:pt x="269" y="254"/>
                  <a:pt x="268" y="254"/>
                </a:cubicBezTo>
                <a:cubicBezTo>
                  <a:pt x="267" y="255"/>
                  <a:pt x="266" y="255"/>
                  <a:pt x="265" y="256"/>
                </a:cubicBezTo>
                <a:cubicBezTo>
                  <a:pt x="262" y="259"/>
                  <a:pt x="256" y="262"/>
                  <a:pt x="251" y="264"/>
                </a:cubicBezTo>
                <a:cubicBezTo>
                  <a:pt x="243" y="266"/>
                  <a:pt x="228" y="265"/>
                  <a:pt x="218" y="262"/>
                </a:cubicBezTo>
                <a:cubicBezTo>
                  <a:pt x="216" y="261"/>
                  <a:pt x="216" y="261"/>
                  <a:pt x="213" y="263"/>
                </a:cubicBezTo>
                <a:cubicBezTo>
                  <a:pt x="193" y="277"/>
                  <a:pt x="165" y="277"/>
                  <a:pt x="138" y="263"/>
                </a:cubicBezTo>
                <a:cubicBezTo>
                  <a:pt x="135" y="262"/>
                  <a:pt x="132" y="260"/>
                  <a:pt x="132" y="260"/>
                </a:cubicBezTo>
                <a:cubicBezTo>
                  <a:pt x="131" y="259"/>
                  <a:pt x="130" y="260"/>
                  <a:pt x="127" y="262"/>
                </a:cubicBezTo>
                <a:cubicBezTo>
                  <a:pt x="121" y="267"/>
                  <a:pt x="114" y="270"/>
                  <a:pt x="106" y="272"/>
                </a:cubicBezTo>
                <a:cubicBezTo>
                  <a:pt x="101" y="273"/>
                  <a:pt x="91" y="273"/>
                  <a:pt x="86" y="272"/>
                </a:cubicBezTo>
                <a:cubicBezTo>
                  <a:pt x="77" y="270"/>
                  <a:pt x="66" y="265"/>
                  <a:pt x="57" y="260"/>
                </a:cubicBezTo>
                <a:cubicBezTo>
                  <a:pt x="56" y="259"/>
                  <a:pt x="55" y="258"/>
                  <a:pt x="53" y="257"/>
                </a:cubicBezTo>
                <a:cubicBezTo>
                  <a:pt x="52" y="257"/>
                  <a:pt x="50" y="257"/>
                  <a:pt x="48" y="258"/>
                </a:cubicBezTo>
                <a:cubicBezTo>
                  <a:pt x="38" y="259"/>
                  <a:pt x="27" y="256"/>
                  <a:pt x="19" y="249"/>
                </a:cubicBezTo>
                <a:cubicBezTo>
                  <a:pt x="4" y="237"/>
                  <a:pt x="0" y="210"/>
                  <a:pt x="11" y="197"/>
                </a:cubicBezTo>
                <a:cubicBezTo>
                  <a:pt x="14" y="194"/>
                  <a:pt x="20" y="191"/>
                  <a:pt x="25" y="191"/>
                </a:cubicBezTo>
                <a:cubicBezTo>
                  <a:pt x="26" y="191"/>
                  <a:pt x="26" y="190"/>
                  <a:pt x="26" y="188"/>
                </a:cubicBezTo>
                <a:cubicBezTo>
                  <a:pt x="26" y="183"/>
                  <a:pt x="27" y="178"/>
                  <a:pt x="29" y="174"/>
                </a:cubicBezTo>
                <a:cubicBezTo>
                  <a:pt x="34" y="164"/>
                  <a:pt x="45" y="158"/>
                  <a:pt x="60" y="157"/>
                </a:cubicBezTo>
                <a:cubicBezTo>
                  <a:pt x="61" y="157"/>
                  <a:pt x="63" y="157"/>
                  <a:pt x="65" y="157"/>
                </a:cubicBezTo>
                <a:cubicBezTo>
                  <a:pt x="65" y="156"/>
                  <a:pt x="66" y="155"/>
                  <a:pt x="66" y="154"/>
                </a:cubicBezTo>
                <a:cubicBezTo>
                  <a:pt x="70" y="148"/>
                  <a:pt x="76" y="141"/>
                  <a:pt x="82" y="138"/>
                </a:cubicBezTo>
                <a:cubicBezTo>
                  <a:pt x="87" y="136"/>
                  <a:pt x="91" y="135"/>
                  <a:pt x="98" y="136"/>
                </a:cubicBezTo>
                <a:cubicBezTo>
                  <a:pt x="99" y="136"/>
                  <a:pt x="101" y="136"/>
                  <a:pt x="103" y="136"/>
                </a:cubicBezTo>
                <a:cubicBezTo>
                  <a:pt x="104" y="134"/>
                  <a:pt x="105" y="133"/>
                  <a:pt x="105" y="132"/>
                </a:cubicBezTo>
                <a:cubicBezTo>
                  <a:pt x="109" y="125"/>
                  <a:pt x="115" y="118"/>
                  <a:pt x="121" y="116"/>
                </a:cubicBezTo>
                <a:cubicBezTo>
                  <a:pt x="122" y="116"/>
                  <a:pt x="123" y="116"/>
                  <a:pt x="123" y="116"/>
                </a:cubicBezTo>
                <a:cubicBezTo>
                  <a:pt x="123" y="116"/>
                  <a:pt x="123" y="114"/>
                  <a:pt x="122" y="111"/>
                </a:cubicBezTo>
                <a:cubicBezTo>
                  <a:pt x="120" y="103"/>
                  <a:pt x="121" y="94"/>
                  <a:pt x="124" y="88"/>
                </a:cubicBezTo>
                <a:cubicBezTo>
                  <a:pt x="125" y="85"/>
                  <a:pt x="130" y="81"/>
                  <a:pt x="132" y="79"/>
                </a:cubicBezTo>
                <a:cubicBezTo>
                  <a:pt x="133" y="79"/>
                  <a:pt x="134" y="79"/>
                  <a:pt x="135" y="78"/>
                </a:cubicBezTo>
                <a:cubicBezTo>
                  <a:pt x="135" y="76"/>
                  <a:pt x="135" y="75"/>
                  <a:pt x="135" y="73"/>
                </a:cubicBezTo>
                <a:cubicBezTo>
                  <a:pt x="136" y="58"/>
                  <a:pt x="142" y="46"/>
                  <a:pt x="153" y="39"/>
                </a:cubicBezTo>
                <a:cubicBezTo>
                  <a:pt x="157" y="36"/>
                  <a:pt x="162" y="33"/>
                  <a:pt x="166" y="32"/>
                </a:cubicBezTo>
                <a:cubicBezTo>
                  <a:pt x="168" y="31"/>
                  <a:pt x="169" y="31"/>
                  <a:pt x="170" y="29"/>
                </a:cubicBezTo>
                <a:cubicBezTo>
                  <a:pt x="175" y="23"/>
                  <a:pt x="185" y="18"/>
                  <a:pt x="195" y="18"/>
                </a:cubicBezTo>
                <a:cubicBezTo>
                  <a:pt x="198" y="18"/>
                  <a:pt x="202" y="19"/>
                  <a:pt x="203" y="19"/>
                </a:cubicBezTo>
                <a:cubicBezTo>
                  <a:pt x="210" y="21"/>
                  <a:pt x="215" y="25"/>
                  <a:pt x="218" y="31"/>
                </a:cubicBezTo>
                <a:cubicBezTo>
                  <a:pt x="219" y="34"/>
                  <a:pt x="220" y="35"/>
                  <a:pt x="222" y="35"/>
                </a:cubicBezTo>
                <a:cubicBezTo>
                  <a:pt x="230" y="37"/>
                  <a:pt x="237" y="44"/>
                  <a:pt x="240" y="53"/>
                </a:cubicBezTo>
                <a:cubicBezTo>
                  <a:pt x="241" y="55"/>
                  <a:pt x="241" y="57"/>
                  <a:pt x="242" y="57"/>
                </a:cubicBezTo>
                <a:cubicBezTo>
                  <a:pt x="242" y="57"/>
                  <a:pt x="243" y="56"/>
                  <a:pt x="244" y="55"/>
                </a:cubicBezTo>
                <a:cubicBezTo>
                  <a:pt x="252" y="49"/>
                  <a:pt x="265" y="44"/>
                  <a:pt x="276" y="43"/>
                </a:cubicBezTo>
                <a:cubicBezTo>
                  <a:pt x="282" y="42"/>
                  <a:pt x="282" y="43"/>
                  <a:pt x="282" y="38"/>
                </a:cubicBezTo>
                <a:cubicBezTo>
                  <a:pt x="281" y="27"/>
                  <a:pt x="289" y="16"/>
                  <a:pt x="301" y="12"/>
                </a:cubicBezTo>
                <a:cubicBezTo>
                  <a:pt x="304" y="11"/>
                  <a:pt x="306" y="10"/>
                  <a:pt x="311" y="10"/>
                </a:cubicBezTo>
                <a:cubicBezTo>
                  <a:pt x="316" y="10"/>
                  <a:pt x="317" y="10"/>
                  <a:pt x="321" y="12"/>
                </a:cubicBezTo>
                <a:cubicBezTo>
                  <a:pt x="324" y="13"/>
                  <a:pt x="327" y="14"/>
                  <a:pt x="329" y="16"/>
                </a:cubicBezTo>
                <a:cubicBezTo>
                  <a:pt x="330" y="17"/>
                  <a:pt x="332" y="18"/>
                  <a:pt x="333" y="18"/>
                </a:cubicBezTo>
                <a:cubicBezTo>
                  <a:pt x="335" y="17"/>
                  <a:pt x="336" y="16"/>
                  <a:pt x="338" y="15"/>
                </a:cubicBezTo>
                <a:cubicBezTo>
                  <a:pt x="362" y="0"/>
                  <a:pt x="385" y="4"/>
                  <a:pt x="401" y="25"/>
                </a:cubicBezTo>
                <a:cubicBezTo>
                  <a:pt x="403" y="27"/>
                  <a:pt x="404" y="29"/>
                  <a:pt x="404" y="29"/>
                </a:cubicBezTo>
                <a:cubicBezTo>
                  <a:pt x="404" y="30"/>
                  <a:pt x="406" y="30"/>
                  <a:pt x="409" y="31"/>
                </a:cubicBezTo>
                <a:cubicBezTo>
                  <a:pt x="421" y="34"/>
                  <a:pt x="431" y="41"/>
                  <a:pt x="436" y="51"/>
                </a:cubicBezTo>
                <a:cubicBezTo>
                  <a:pt x="438" y="55"/>
                  <a:pt x="440" y="62"/>
                  <a:pt x="441" y="66"/>
                </a:cubicBezTo>
                <a:cubicBezTo>
                  <a:pt x="441" y="67"/>
                  <a:pt x="441" y="68"/>
                  <a:pt x="441" y="68"/>
                </a:cubicBezTo>
                <a:cubicBezTo>
                  <a:pt x="442" y="68"/>
                  <a:pt x="443" y="67"/>
                  <a:pt x="444" y="66"/>
                </a:cubicBezTo>
                <a:cubicBezTo>
                  <a:pt x="466" y="49"/>
                  <a:pt x="486" y="45"/>
                  <a:pt x="504" y="57"/>
                </a:cubicBezTo>
                <a:cubicBezTo>
                  <a:pt x="509" y="60"/>
                  <a:pt x="514" y="65"/>
                  <a:pt x="518" y="70"/>
                </a:cubicBezTo>
                <a:cubicBezTo>
                  <a:pt x="519" y="72"/>
                  <a:pt x="521" y="74"/>
                  <a:pt x="523" y="75"/>
                </a:cubicBezTo>
                <a:cubicBezTo>
                  <a:pt x="531" y="81"/>
                  <a:pt x="535" y="91"/>
                  <a:pt x="534" y="100"/>
                </a:cubicBezTo>
                <a:cubicBezTo>
                  <a:pt x="534" y="102"/>
                  <a:pt x="533" y="104"/>
                  <a:pt x="533" y="105"/>
                </a:cubicBezTo>
                <a:cubicBezTo>
                  <a:pt x="533" y="106"/>
                  <a:pt x="533" y="106"/>
                  <a:pt x="533" y="106"/>
                </a:cubicBezTo>
                <a:cubicBezTo>
                  <a:pt x="533" y="106"/>
                  <a:pt x="535" y="107"/>
                  <a:pt x="536" y="107"/>
                </a:cubicBezTo>
                <a:cubicBezTo>
                  <a:pt x="544" y="109"/>
                  <a:pt x="550" y="116"/>
                  <a:pt x="554" y="124"/>
                </a:cubicBezTo>
                <a:cubicBezTo>
                  <a:pt x="554" y="125"/>
                  <a:pt x="555" y="126"/>
                  <a:pt x="555" y="127"/>
                </a:cubicBezTo>
                <a:cubicBezTo>
                  <a:pt x="555" y="127"/>
                  <a:pt x="557" y="126"/>
                  <a:pt x="559" y="126"/>
                </a:cubicBezTo>
                <a:cubicBezTo>
                  <a:pt x="566" y="123"/>
                  <a:pt x="573" y="124"/>
                  <a:pt x="578" y="128"/>
                </a:cubicBezTo>
                <a:cubicBezTo>
                  <a:pt x="579" y="128"/>
                  <a:pt x="580" y="129"/>
                  <a:pt x="581" y="129"/>
                </a:cubicBezTo>
                <a:cubicBezTo>
                  <a:pt x="583" y="129"/>
                  <a:pt x="586" y="128"/>
                  <a:pt x="588" y="128"/>
                </a:cubicBezTo>
                <a:cubicBezTo>
                  <a:pt x="611" y="126"/>
                  <a:pt x="626" y="132"/>
                  <a:pt x="631" y="146"/>
                </a:cubicBezTo>
                <a:cubicBezTo>
                  <a:pt x="632" y="149"/>
                  <a:pt x="632" y="157"/>
                  <a:pt x="631" y="160"/>
                </a:cubicBezTo>
                <a:cubicBezTo>
                  <a:pt x="631" y="162"/>
                  <a:pt x="631" y="162"/>
                  <a:pt x="634" y="165"/>
                </a:cubicBezTo>
                <a:cubicBezTo>
                  <a:pt x="635" y="167"/>
                  <a:pt x="637" y="169"/>
                  <a:pt x="638" y="171"/>
                </a:cubicBezTo>
                <a:cubicBezTo>
                  <a:pt x="644" y="181"/>
                  <a:pt x="643" y="191"/>
                  <a:pt x="636" y="199"/>
                </a:cubicBezTo>
                <a:cubicBezTo>
                  <a:pt x="636" y="200"/>
                  <a:pt x="635" y="200"/>
                  <a:pt x="634" y="201"/>
                </a:cubicBezTo>
                <a:cubicBezTo>
                  <a:pt x="634" y="203"/>
                  <a:pt x="634" y="205"/>
                  <a:pt x="634" y="207"/>
                </a:cubicBezTo>
                <a:cubicBezTo>
                  <a:pt x="634" y="234"/>
                  <a:pt x="612" y="252"/>
                  <a:pt x="575" y="254"/>
                </a:cubicBezTo>
                <a:cubicBezTo>
                  <a:pt x="573" y="254"/>
                  <a:pt x="571" y="255"/>
                  <a:pt x="569" y="255"/>
                </a:cubicBezTo>
                <a:cubicBezTo>
                  <a:pt x="568" y="256"/>
                  <a:pt x="567" y="257"/>
                  <a:pt x="566" y="259"/>
                </a:cubicBezTo>
                <a:cubicBezTo>
                  <a:pt x="555" y="269"/>
                  <a:pt x="542" y="274"/>
                  <a:pt x="523" y="273"/>
                </a:cubicBezTo>
                <a:cubicBezTo>
                  <a:pt x="510" y="273"/>
                  <a:pt x="498" y="271"/>
                  <a:pt x="483" y="265"/>
                </a:cubicBezTo>
                <a:cubicBezTo>
                  <a:pt x="480" y="265"/>
                  <a:pt x="478" y="264"/>
                  <a:pt x="475" y="263"/>
                </a:cubicBezTo>
                <a:cubicBezTo>
                  <a:pt x="474" y="264"/>
                  <a:pt x="474" y="264"/>
                  <a:pt x="473" y="265"/>
                </a:cubicBezTo>
                <a:cubicBezTo>
                  <a:pt x="467" y="270"/>
                  <a:pt x="461" y="272"/>
                  <a:pt x="453" y="274"/>
                </a:cubicBezTo>
                <a:cubicBezTo>
                  <a:pt x="440" y="276"/>
                  <a:pt x="422" y="272"/>
                  <a:pt x="406" y="264"/>
                </a:cubicBezTo>
                <a:cubicBezTo>
                  <a:pt x="404" y="263"/>
                  <a:pt x="403" y="262"/>
                  <a:pt x="401" y="261"/>
                </a:cubicBezTo>
                <a:cubicBezTo>
                  <a:pt x="400" y="262"/>
                  <a:pt x="399" y="263"/>
                  <a:pt x="398" y="264"/>
                </a:cubicBezTo>
                <a:cubicBezTo>
                  <a:pt x="391" y="270"/>
                  <a:pt x="385" y="273"/>
                  <a:pt x="377" y="276"/>
                </a:cubicBezTo>
                <a:cubicBezTo>
                  <a:pt x="372" y="277"/>
                  <a:pt x="359" y="277"/>
                  <a:pt x="353" y="276"/>
                </a:cubicBezTo>
                <a:close/>
              </a:path>
            </a:pathLst>
          </a:custGeom>
          <a:blipFill dpi="0" rotWithShape="1">
            <a:blip r:embed="rId2"/>
            <a:srcRect/>
            <a:tile tx="0" ty="0" sx="62000" sy="62000" flip="none" algn="tl"/>
          </a:blipFill>
          <a:ln w="9525">
            <a:noFill/>
            <a:round/>
            <a:headEnd/>
            <a:tailEnd/>
          </a:ln>
          <a:effectLst>
            <a:outerShdw blurRad="304800" algn="ctr" rotWithShape="0">
              <a:schemeClr val="accent2">
                <a:lumMod val="60000"/>
                <a:lumOff val="40000"/>
              </a:schemeClr>
            </a:outerShdw>
          </a:effectLst>
        </p:spPr>
        <p:txBody>
          <a:bodyPr vert="horz" wrap="square" lIns="0" tIns="274320" rIns="0" bIns="0" numCol="1" anchor="ctr" anchorCtr="0" compatLnSpc="1">
            <a:prstTxWarp prst="textNoShape">
              <a:avLst/>
            </a:prstTxWarp>
          </a:bodyPr>
          <a:lstStyle/>
          <a:p>
            <a:pPr algn="ctr"/>
            <a:r>
              <a:rPr lang="ru-RU" sz="2000" b="1" dirty="0" smtClean="0">
                <a:gradFill flip="none" rotWithShape="1">
                  <a:gsLst>
                    <a:gs pos="0">
                      <a:schemeClr val="bg2">
                        <a:lumMod val="50000"/>
                      </a:schemeClr>
                    </a:gs>
                    <a:gs pos="87000">
                      <a:schemeClr val="bg2">
                        <a:lumMod val="50000"/>
                      </a:schemeClr>
                    </a:gs>
                  </a:gsLst>
                  <a:lin ang="5400000" scaled="0"/>
                  <a:tileRect/>
                </a:gradFill>
              </a:rPr>
              <a:t>ПУБЛИЧНОЕ ОБЛАКО</a:t>
            </a:r>
            <a:endParaRPr lang="en-US" sz="2000" b="1" dirty="0" smtClean="0">
              <a:gradFill flip="none" rotWithShape="1">
                <a:gsLst>
                  <a:gs pos="0">
                    <a:schemeClr val="bg2">
                      <a:lumMod val="50000"/>
                    </a:schemeClr>
                  </a:gs>
                  <a:gs pos="87000">
                    <a:schemeClr val="bg2">
                      <a:lumMod val="50000"/>
                    </a:schemeClr>
                  </a:gs>
                </a:gsLst>
                <a:lin ang="5400000" scaled="0"/>
                <a:tileRect/>
              </a:gradFill>
            </a:endParaRPr>
          </a:p>
        </p:txBody>
      </p:sp>
      <p:grpSp>
        <p:nvGrpSpPr>
          <p:cNvPr id="15" name="Group 50"/>
          <p:cNvGrpSpPr/>
          <p:nvPr/>
        </p:nvGrpSpPr>
        <p:grpSpPr>
          <a:xfrm>
            <a:off x="1358464" y="4926882"/>
            <a:ext cx="1234379" cy="856050"/>
            <a:chOff x="-246062" y="3514725"/>
            <a:chExt cx="3038474" cy="2438400"/>
          </a:xfrm>
        </p:grpSpPr>
        <p:pic>
          <p:nvPicPr>
            <p:cNvPr id="16" name="Picture 13" descr="\\SERVER3\InternalBin\Resource DVD\DVD_ART36\Artwork_Imagery\Icons - Illustrations\_ SUPER VISTA STYLE\server.png"/>
            <p:cNvPicPr>
              <a:picLocks noChangeAspect="1" noChangeArrowheads="1"/>
            </p:cNvPicPr>
            <p:nvPr/>
          </p:nvPicPr>
          <p:blipFill>
            <a:blip r:embed="rId3"/>
            <a:srcRect/>
            <a:stretch>
              <a:fillRect/>
            </a:stretch>
          </p:blipFill>
          <p:spPr bwMode="auto">
            <a:xfrm>
              <a:off x="-246062" y="3514725"/>
              <a:ext cx="2438400" cy="2438400"/>
            </a:xfrm>
            <a:prstGeom prst="rect">
              <a:avLst/>
            </a:prstGeom>
            <a:noFill/>
          </p:spPr>
        </p:pic>
        <p:pic>
          <p:nvPicPr>
            <p:cNvPr id="17" name="Picture 14" descr="\\SERVER3\InternalBin\Resource DVD\DVD_ART36\Artwork_Imagery\Icons - Illustrations\Maps Globes\world_256.png"/>
            <p:cNvPicPr>
              <a:picLocks noChangeAspect="1" noChangeArrowheads="1"/>
            </p:cNvPicPr>
            <p:nvPr/>
          </p:nvPicPr>
          <p:blipFill>
            <a:blip r:embed="rId4"/>
            <a:srcRect/>
            <a:stretch>
              <a:fillRect/>
            </a:stretch>
          </p:blipFill>
          <p:spPr bwMode="auto">
            <a:xfrm>
              <a:off x="1220787" y="4343400"/>
              <a:ext cx="1571625" cy="1571625"/>
            </a:xfrm>
            <a:prstGeom prst="rect">
              <a:avLst/>
            </a:prstGeom>
            <a:noFill/>
          </p:spPr>
        </p:pic>
      </p:grpSp>
      <p:sp>
        <p:nvSpPr>
          <p:cNvPr id="18" name="Freeform 19"/>
          <p:cNvSpPr>
            <a:spLocks/>
          </p:cNvSpPr>
          <p:nvPr/>
        </p:nvSpPr>
        <p:spPr bwMode="auto">
          <a:xfrm>
            <a:off x="3599266" y="4629716"/>
            <a:ext cx="682679" cy="930495"/>
          </a:xfrm>
          <a:custGeom>
            <a:avLst/>
            <a:gdLst/>
            <a:ahLst/>
            <a:cxnLst>
              <a:cxn ang="0">
                <a:pos x="0" y="0"/>
              </a:cxn>
              <a:cxn ang="0">
                <a:pos x="215" y="225"/>
              </a:cxn>
              <a:cxn ang="0">
                <a:pos x="197" y="312"/>
              </a:cxn>
              <a:cxn ang="0">
                <a:pos x="224" y="327"/>
              </a:cxn>
              <a:cxn ang="0">
                <a:pos x="118" y="353"/>
              </a:cxn>
              <a:cxn ang="0">
                <a:pos x="86" y="248"/>
              </a:cxn>
              <a:cxn ang="0">
                <a:pos x="115" y="264"/>
              </a:cxn>
              <a:cxn ang="0">
                <a:pos x="121" y="225"/>
              </a:cxn>
              <a:cxn ang="0">
                <a:pos x="4" y="94"/>
              </a:cxn>
            </a:cxnLst>
            <a:rect l="0" t="0" r="r" b="b"/>
            <a:pathLst>
              <a:path w="224" h="353">
                <a:moveTo>
                  <a:pt x="0" y="0"/>
                </a:moveTo>
                <a:cubicBezTo>
                  <a:pt x="119" y="5"/>
                  <a:pt x="215" y="105"/>
                  <a:pt x="215" y="225"/>
                </a:cubicBezTo>
                <a:cubicBezTo>
                  <a:pt x="215" y="256"/>
                  <a:pt x="209" y="285"/>
                  <a:pt x="197" y="312"/>
                </a:cubicBezTo>
                <a:cubicBezTo>
                  <a:pt x="197" y="312"/>
                  <a:pt x="224" y="327"/>
                  <a:pt x="224" y="327"/>
                </a:cubicBezTo>
                <a:cubicBezTo>
                  <a:pt x="224" y="327"/>
                  <a:pt x="118" y="353"/>
                  <a:pt x="118" y="353"/>
                </a:cubicBezTo>
                <a:cubicBezTo>
                  <a:pt x="118" y="353"/>
                  <a:pt x="86" y="248"/>
                  <a:pt x="86" y="248"/>
                </a:cubicBezTo>
                <a:cubicBezTo>
                  <a:pt x="86" y="248"/>
                  <a:pt x="115" y="264"/>
                  <a:pt x="115" y="264"/>
                </a:cubicBezTo>
                <a:cubicBezTo>
                  <a:pt x="119" y="252"/>
                  <a:pt x="121" y="239"/>
                  <a:pt x="121" y="225"/>
                </a:cubicBezTo>
                <a:cubicBezTo>
                  <a:pt x="121" y="157"/>
                  <a:pt x="70" y="101"/>
                  <a:pt x="4" y="94"/>
                </a:cubicBezTo>
              </a:path>
            </a:pathLst>
          </a:custGeom>
          <a:gradFill flip="none" rotWithShape="1">
            <a:gsLst>
              <a:gs pos="0">
                <a:schemeClr val="tx2"/>
              </a:gs>
              <a:gs pos="100000">
                <a:schemeClr val="accent2">
                  <a:lumMod val="20000"/>
                  <a:lumOff val="80000"/>
                  <a:alpha val="0"/>
                </a:schemeClr>
              </a:gs>
            </a:gsLst>
            <a:path path="circle">
              <a:fillToRect l="100000" t="100000"/>
            </a:path>
            <a:tileRect r="-100000" b="-100000"/>
          </a:gradFill>
          <a:ln w="12700" cap="flat" cmpd="sng">
            <a:solidFill>
              <a:schemeClr val="tx1"/>
            </a:solidFill>
            <a:prstDash val="solid"/>
            <a:miter lim="800000"/>
            <a:headEnd/>
            <a:tailEnd/>
          </a:ln>
          <a:effectLst>
            <a:outerShdw blurRad="165100" algn="ctr" rotWithShape="0">
              <a:schemeClr val="accent2">
                <a:lumMod val="20000"/>
                <a:lumOff val="80000"/>
              </a:scheme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20"/>
          <p:cNvSpPr>
            <a:spLocks/>
          </p:cNvSpPr>
          <p:nvPr/>
        </p:nvSpPr>
        <p:spPr bwMode="auto">
          <a:xfrm>
            <a:off x="2884079" y="4540579"/>
            <a:ext cx="827778" cy="943514"/>
          </a:xfrm>
          <a:custGeom>
            <a:avLst/>
            <a:gdLst/>
            <a:ahLst/>
            <a:cxnLst>
              <a:cxn ang="0">
                <a:pos x="26" y="358"/>
              </a:cxn>
              <a:cxn ang="0">
                <a:pos x="0" y="255"/>
              </a:cxn>
              <a:cxn ang="0">
                <a:pos x="197" y="31"/>
              </a:cxn>
              <a:cxn ang="0">
                <a:pos x="197" y="0"/>
              </a:cxn>
              <a:cxn ang="0">
                <a:pos x="272" y="79"/>
              </a:cxn>
              <a:cxn ang="0">
                <a:pos x="197" y="159"/>
              </a:cxn>
              <a:cxn ang="0">
                <a:pos x="197" y="127"/>
              </a:cxn>
              <a:cxn ang="0">
                <a:pos x="94" y="255"/>
              </a:cxn>
              <a:cxn ang="0">
                <a:pos x="105" y="308"/>
              </a:cxn>
            </a:cxnLst>
            <a:rect l="0" t="0" r="r" b="b"/>
            <a:pathLst>
              <a:path w="272" h="358">
                <a:moveTo>
                  <a:pt x="26" y="358"/>
                </a:moveTo>
                <a:cubicBezTo>
                  <a:pt x="9" y="327"/>
                  <a:pt x="0" y="292"/>
                  <a:pt x="0" y="255"/>
                </a:cubicBezTo>
                <a:cubicBezTo>
                  <a:pt x="0" y="141"/>
                  <a:pt x="87" y="45"/>
                  <a:pt x="197" y="31"/>
                </a:cubicBezTo>
                <a:cubicBezTo>
                  <a:pt x="197" y="31"/>
                  <a:pt x="197" y="0"/>
                  <a:pt x="197" y="0"/>
                </a:cubicBezTo>
                <a:cubicBezTo>
                  <a:pt x="197" y="0"/>
                  <a:pt x="272" y="79"/>
                  <a:pt x="272" y="79"/>
                </a:cubicBezTo>
                <a:cubicBezTo>
                  <a:pt x="272" y="79"/>
                  <a:pt x="197" y="159"/>
                  <a:pt x="197" y="159"/>
                </a:cubicBezTo>
                <a:cubicBezTo>
                  <a:pt x="197" y="159"/>
                  <a:pt x="197" y="127"/>
                  <a:pt x="197" y="127"/>
                </a:cubicBezTo>
                <a:cubicBezTo>
                  <a:pt x="138" y="140"/>
                  <a:pt x="94" y="192"/>
                  <a:pt x="94" y="255"/>
                </a:cubicBezTo>
                <a:cubicBezTo>
                  <a:pt x="94" y="274"/>
                  <a:pt x="98" y="292"/>
                  <a:pt x="105" y="308"/>
                </a:cubicBezTo>
              </a:path>
            </a:pathLst>
          </a:custGeom>
          <a:gradFill flip="none" rotWithShape="1">
            <a:gsLst>
              <a:gs pos="0">
                <a:schemeClr val="tx2"/>
              </a:gs>
              <a:gs pos="100000">
                <a:schemeClr val="accent2">
                  <a:lumMod val="20000"/>
                  <a:lumOff val="80000"/>
                  <a:alpha val="0"/>
                </a:schemeClr>
              </a:gs>
            </a:gsLst>
            <a:path path="circle">
              <a:fillToRect l="100000" b="100000"/>
            </a:path>
            <a:tileRect t="-100000" r="-100000"/>
          </a:gradFill>
          <a:ln w="12700" cap="flat" cmpd="sng">
            <a:solidFill>
              <a:schemeClr val="tx1"/>
            </a:solidFill>
            <a:prstDash val="solid"/>
            <a:miter lim="800000"/>
            <a:headEnd/>
            <a:tailEnd/>
          </a:ln>
          <a:effectLst>
            <a:outerShdw blurRad="165100" algn="ctr" rotWithShape="0">
              <a:schemeClr val="accent2">
                <a:lumMod val="20000"/>
                <a:lumOff val="80000"/>
              </a:scheme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0" name="Freeform 21"/>
          <p:cNvSpPr>
            <a:spLocks/>
          </p:cNvSpPr>
          <p:nvPr/>
        </p:nvSpPr>
        <p:spPr bwMode="auto">
          <a:xfrm>
            <a:off x="2938789" y="5387284"/>
            <a:ext cx="1209158" cy="468674"/>
          </a:xfrm>
          <a:custGeom>
            <a:avLst/>
            <a:gdLst/>
            <a:ahLst/>
            <a:cxnLst>
              <a:cxn ang="0">
                <a:pos x="397" y="73"/>
              </a:cxn>
              <a:cxn ang="0">
                <a:pos x="207" y="178"/>
              </a:cxn>
              <a:cxn ang="0">
                <a:pos x="28" y="89"/>
              </a:cxn>
              <a:cxn ang="0">
                <a:pos x="0" y="105"/>
              </a:cxn>
              <a:cxn ang="0">
                <a:pos x="32" y="0"/>
              </a:cxn>
              <a:cxn ang="0">
                <a:pos x="138" y="25"/>
              </a:cxn>
              <a:cxn ang="0">
                <a:pos x="111" y="41"/>
              </a:cxn>
              <a:cxn ang="0">
                <a:pos x="207" y="84"/>
              </a:cxn>
              <a:cxn ang="0">
                <a:pos x="312" y="30"/>
              </a:cxn>
            </a:cxnLst>
            <a:rect l="0" t="0" r="r" b="b"/>
            <a:pathLst>
              <a:path w="397" h="178">
                <a:moveTo>
                  <a:pt x="397" y="73"/>
                </a:moveTo>
                <a:cubicBezTo>
                  <a:pt x="357" y="136"/>
                  <a:pt x="286" y="178"/>
                  <a:pt x="207" y="178"/>
                </a:cubicBezTo>
                <a:cubicBezTo>
                  <a:pt x="135" y="178"/>
                  <a:pt x="70" y="143"/>
                  <a:pt x="28" y="89"/>
                </a:cubicBezTo>
                <a:cubicBezTo>
                  <a:pt x="28" y="89"/>
                  <a:pt x="0" y="105"/>
                  <a:pt x="0" y="105"/>
                </a:cubicBezTo>
                <a:cubicBezTo>
                  <a:pt x="0" y="105"/>
                  <a:pt x="32" y="0"/>
                  <a:pt x="32" y="0"/>
                </a:cubicBezTo>
                <a:cubicBezTo>
                  <a:pt x="32" y="0"/>
                  <a:pt x="138" y="25"/>
                  <a:pt x="138" y="25"/>
                </a:cubicBezTo>
                <a:cubicBezTo>
                  <a:pt x="138" y="25"/>
                  <a:pt x="111" y="41"/>
                  <a:pt x="111" y="41"/>
                </a:cubicBezTo>
                <a:cubicBezTo>
                  <a:pt x="135" y="67"/>
                  <a:pt x="169" y="84"/>
                  <a:pt x="207" y="84"/>
                </a:cubicBezTo>
                <a:cubicBezTo>
                  <a:pt x="250" y="84"/>
                  <a:pt x="288" y="63"/>
                  <a:pt x="312" y="30"/>
                </a:cubicBezTo>
              </a:path>
            </a:pathLst>
          </a:custGeom>
          <a:gradFill flip="none" rotWithShape="1">
            <a:gsLst>
              <a:gs pos="0">
                <a:schemeClr val="tx2"/>
              </a:gs>
              <a:gs pos="100000">
                <a:schemeClr val="accent2">
                  <a:lumMod val="20000"/>
                  <a:lumOff val="80000"/>
                  <a:alpha val="0"/>
                </a:schemeClr>
              </a:gs>
            </a:gsLst>
            <a:path path="circle">
              <a:fillToRect r="100000" b="100000"/>
            </a:path>
            <a:tileRect l="-100000" t="-100000"/>
          </a:gradFill>
          <a:ln w="12700" cap="flat" cmpd="sng">
            <a:solidFill>
              <a:schemeClr val="tx1"/>
            </a:solidFill>
            <a:prstDash val="solid"/>
            <a:miter lim="800000"/>
            <a:headEnd/>
            <a:tailEnd/>
          </a:ln>
          <a:effectLst>
            <a:outerShdw blurRad="165100" algn="ctr" rotWithShape="0">
              <a:schemeClr val="accent2">
                <a:lumMod val="20000"/>
                <a:lumOff val="80000"/>
              </a:scheme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1" name="Freeform 9"/>
          <p:cNvSpPr>
            <a:spLocks/>
          </p:cNvSpPr>
          <p:nvPr/>
        </p:nvSpPr>
        <p:spPr bwMode="auto">
          <a:xfrm>
            <a:off x="4053848" y="4261161"/>
            <a:ext cx="2293166" cy="855022"/>
          </a:xfrm>
          <a:custGeom>
            <a:avLst/>
            <a:gdLst/>
            <a:ahLst/>
            <a:cxnLst>
              <a:cxn ang="0">
                <a:pos x="337" y="272"/>
              </a:cxn>
              <a:cxn ang="0">
                <a:pos x="309" y="258"/>
              </a:cxn>
              <a:cxn ang="0">
                <a:pos x="285" y="263"/>
              </a:cxn>
              <a:cxn ang="0">
                <a:pos x="268" y="254"/>
              </a:cxn>
              <a:cxn ang="0">
                <a:pos x="251" y="264"/>
              </a:cxn>
              <a:cxn ang="0">
                <a:pos x="213" y="263"/>
              </a:cxn>
              <a:cxn ang="0">
                <a:pos x="132" y="260"/>
              </a:cxn>
              <a:cxn ang="0">
                <a:pos x="106" y="272"/>
              </a:cxn>
              <a:cxn ang="0">
                <a:pos x="57" y="260"/>
              </a:cxn>
              <a:cxn ang="0">
                <a:pos x="48" y="258"/>
              </a:cxn>
              <a:cxn ang="0">
                <a:pos x="11" y="197"/>
              </a:cxn>
              <a:cxn ang="0">
                <a:pos x="26" y="188"/>
              </a:cxn>
              <a:cxn ang="0">
                <a:pos x="60" y="157"/>
              </a:cxn>
              <a:cxn ang="0">
                <a:pos x="66" y="154"/>
              </a:cxn>
              <a:cxn ang="0">
                <a:pos x="98" y="136"/>
              </a:cxn>
              <a:cxn ang="0">
                <a:pos x="105" y="132"/>
              </a:cxn>
              <a:cxn ang="0">
                <a:pos x="123" y="116"/>
              </a:cxn>
              <a:cxn ang="0">
                <a:pos x="124" y="88"/>
              </a:cxn>
              <a:cxn ang="0">
                <a:pos x="135" y="78"/>
              </a:cxn>
              <a:cxn ang="0">
                <a:pos x="153" y="39"/>
              </a:cxn>
              <a:cxn ang="0">
                <a:pos x="170" y="29"/>
              </a:cxn>
              <a:cxn ang="0">
                <a:pos x="203" y="19"/>
              </a:cxn>
              <a:cxn ang="0">
                <a:pos x="222" y="35"/>
              </a:cxn>
              <a:cxn ang="0">
                <a:pos x="242" y="57"/>
              </a:cxn>
              <a:cxn ang="0">
                <a:pos x="276" y="43"/>
              </a:cxn>
              <a:cxn ang="0">
                <a:pos x="301" y="12"/>
              </a:cxn>
              <a:cxn ang="0">
                <a:pos x="321" y="12"/>
              </a:cxn>
              <a:cxn ang="0">
                <a:pos x="333" y="18"/>
              </a:cxn>
              <a:cxn ang="0">
                <a:pos x="401" y="25"/>
              </a:cxn>
              <a:cxn ang="0">
                <a:pos x="409" y="31"/>
              </a:cxn>
              <a:cxn ang="0">
                <a:pos x="441" y="66"/>
              </a:cxn>
              <a:cxn ang="0">
                <a:pos x="444" y="66"/>
              </a:cxn>
              <a:cxn ang="0">
                <a:pos x="518" y="70"/>
              </a:cxn>
              <a:cxn ang="0">
                <a:pos x="534" y="100"/>
              </a:cxn>
              <a:cxn ang="0">
                <a:pos x="533" y="106"/>
              </a:cxn>
              <a:cxn ang="0">
                <a:pos x="554" y="124"/>
              </a:cxn>
              <a:cxn ang="0">
                <a:pos x="559" y="126"/>
              </a:cxn>
              <a:cxn ang="0">
                <a:pos x="581" y="129"/>
              </a:cxn>
              <a:cxn ang="0">
                <a:pos x="631" y="146"/>
              </a:cxn>
              <a:cxn ang="0">
                <a:pos x="634" y="165"/>
              </a:cxn>
              <a:cxn ang="0">
                <a:pos x="636" y="199"/>
              </a:cxn>
              <a:cxn ang="0">
                <a:pos x="634" y="207"/>
              </a:cxn>
              <a:cxn ang="0">
                <a:pos x="569" y="255"/>
              </a:cxn>
              <a:cxn ang="0">
                <a:pos x="523" y="273"/>
              </a:cxn>
              <a:cxn ang="0">
                <a:pos x="475" y="263"/>
              </a:cxn>
              <a:cxn ang="0">
                <a:pos x="453" y="274"/>
              </a:cxn>
              <a:cxn ang="0">
                <a:pos x="401" y="261"/>
              </a:cxn>
              <a:cxn ang="0">
                <a:pos x="377" y="276"/>
              </a:cxn>
            </a:cxnLst>
            <a:rect l="0" t="0" r="r" b="b"/>
            <a:pathLst>
              <a:path w="644" h="277">
                <a:moveTo>
                  <a:pt x="353" y="276"/>
                </a:moveTo>
                <a:cubicBezTo>
                  <a:pt x="348" y="275"/>
                  <a:pt x="342" y="274"/>
                  <a:pt x="337" y="272"/>
                </a:cubicBezTo>
                <a:cubicBezTo>
                  <a:pt x="331" y="270"/>
                  <a:pt x="319" y="264"/>
                  <a:pt x="314" y="261"/>
                </a:cubicBezTo>
                <a:cubicBezTo>
                  <a:pt x="312" y="260"/>
                  <a:pt x="311" y="259"/>
                  <a:pt x="309" y="258"/>
                </a:cubicBezTo>
                <a:cubicBezTo>
                  <a:pt x="308" y="259"/>
                  <a:pt x="307" y="260"/>
                  <a:pt x="306" y="260"/>
                </a:cubicBezTo>
                <a:cubicBezTo>
                  <a:pt x="299" y="264"/>
                  <a:pt x="292" y="265"/>
                  <a:pt x="285" y="263"/>
                </a:cubicBezTo>
                <a:cubicBezTo>
                  <a:pt x="281" y="262"/>
                  <a:pt x="274" y="259"/>
                  <a:pt x="271" y="256"/>
                </a:cubicBezTo>
                <a:cubicBezTo>
                  <a:pt x="270" y="255"/>
                  <a:pt x="269" y="254"/>
                  <a:pt x="268" y="254"/>
                </a:cubicBezTo>
                <a:cubicBezTo>
                  <a:pt x="267" y="255"/>
                  <a:pt x="266" y="255"/>
                  <a:pt x="265" y="256"/>
                </a:cubicBezTo>
                <a:cubicBezTo>
                  <a:pt x="262" y="259"/>
                  <a:pt x="256" y="262"/>
                  <a:pt x="251" y="264"/>
                </a:cubicBezTo>
                <a:cubicBezTo>
                  <a:pt x="243" y="266"/>
                  <a:pt x="228" y="265"/>
                  <a:pt x="218" y="262"/>
                </a:cubicBezTo>
                <a:cubicBezTo>
                  <a:pt x="216" y="261"/>
                  <a:pt x="216" y="261"/>
                  <a:pt x="213" y="263"/>
                </a:cubicBezTo>
                <a:cubicBezTo>
                  <a:pt x="193" y="277"/>
                  <a:pt x="165" y="277"/>
                  <a:pt x="138" y="263"/>
                </a:cubicBezTo>
                <a:cubicBezTo>
                  <a:pt x="135" y="262"/>
                  <a:pt x="132" y="260"/>
                  <a:pt x="132" y="260"/>
                </a:cubicBezTo>
                <a:cubicBezTo>
                  <a:pt x="131" y="259"/>
                  <a:pt x="130" y="260"/>
                  <a:pt x="127" y="262"/>
                </a:cubicBezTo>
                <a:cubicBezTo>
                  <a:pt x="121" y="267"/>
                  <a:pt x="114" y="270"/>
                  <a:pt x="106" y="272"/>
                </a:cubicBezTo>
                <a:cubicBezTo>
                  <a:pt x="101" y="273"/>
                  <a:pt x="91" y="273"/>
                  <a:pt x="86" y="272"/>
                </a:cubicBezTo>
                <a:cubicBezTo>
                  <a:pt x="77" y="270"/>
                  <a:pt x="66" y="265"/>
                  <a:pt x="57" y="260"/>
                </a:cubicBezTo>
                <a:cubicBezTo>
                  <a:pt x="56" y="259"/>
                  <a:pt x="55" y="258"/>
                  <a:pt x="53" y="257"/>
                </a:cubicBezTo>
                <a:cubicBezTo>
                  <a:pt x="52" y="257"/>
                  <a:pt x="50" y="257"/>
                  <a:pt x="48" y="258"/>
                </a:cubicBezTo>
                <a:cubicBezTo>
                  <a:pt x="38" y="259"/>
                  <a:pt x="27" y="256"/>
                  <a:pt x="19" y="249"/>
                </a:cubicBezTo>
                <a:cubicBezTo>
                  <a:pt x="4" y="237"/>
                  <a:pt x="0" y="210"/>
                  <a:pt x="11" y="197"/>
                </a:cubicBezTo>
                <a:cubicBezTo>
                  <a:pt x="14" y="194"/>
                  <a:pt x="20" y="191"/>
                  <a:pt x="25" y="191"/>
                </a:cubicBezTo>
                <a:cubicBezTo>
                  <a:pt x="26" y="191"/>
                  <a:pt x="26" y="190"/>
                  <a:pt x="26" y="188"/>
                </a:cubicBezTo>
                <a:cubicBezTo>
                  <a:pt x="26" y="183"/>
                  <a:pt x="27" y="178"/>
                  <a:pt x="29" y="174"/>
                </a:cubicBezTo>
                <a:cubicBezTo>
                  <a:pt x="34" y="164"/>
                  <a:pt x="45" y="158"/>
                  <a:pt x="60" y="157"/>
                </a:cubicBezTo>
                <a:cubicBezTo>
                  <a:pt x="61" y="157"/>
                  <a:pt x="63" y="157"/>
                  <a:pt x="65" y="157"/>
                </a:cubicBezTo>
                <a:cubicBezTo>
                  <a:pt x="65" y="156"/>
                  <a:pt x="66" y="155"/>
                  <a:pt x="66" y="154"/>
                </a:cubicBezTo>
                <a:cubicBezTo>
                  <a:pt x="70" y="148"/>
                  <a:pt x="76" y="141"/>
                  <a:pt x="82" y="138"/>
                </a:cubicBezTo>
                <a:cubicBezTo>
                  <a:pt x="87" y="136"/>
                  <a:pt x="91" y="135"/>
                  <a:pt x="98" y="136"/>
                </a:cubicBezTo>
                <a:cubicBezTo>
                  <a:pt x="99" y="136"/>
                  <a:pt x="101" y="136"/>
                  <a:pt x="103" y="136"/>
                </a:cubicBezTo>
                <a:cubicBezTo>
                  <a:pt x="104" y="134"/>
                  <a:pt x="105" y="133"/>
                  <a:pt x="105" y="132"/>
                </a:cubicBezTo>
                <a:cubicBezTo>
                  <a:pt x="109" y="125"/>
                  <a:pt x="115" y="118"/>
                  <a:pt x="121" y="116"/>
                </a:cubicBezTo>
                <a:cubicBezTo>
                  <a:pt x="122" y="116"/>
                  <a:pt x="123" y="116"/>
                  <a:pt x="123" y="116"/>
                </a:cubicBezTo>
                <a:cubicBezTo>
                  <a:pt x="123" y="116"/>
                  <a:pt x="123" y="114"/>
                  <a:pt x="122" y="111"/>
                </a:cubicBezTo>
                <a:cubicBezTo>
                  <a:pt x="120" y="103"/>
                  <a:pt x="121" y="94"/>
                  <a:pt x="124" y="88"/>
                </a:cubicBezTo>
                <a:cubicBezTo>
                  <a:pt x="125" y="85"/>
                  <a:pt x="130" y="81"/>
                  <a:pt x="132" y="79"/>
                </a:cubicBezTo>
                <a:cubicBezTo>
                  <a:pt x="133" y="79"/>
                  <a:pt x="134" y="79"/>
                  <a:pt x="135" y="78"/>
                </a:cubicBezTo>
                <a:cubicBezTo>
                  <a:pt x="135" y="76"/>
                  <a:pt x="135" y="75"/>
                  <a:pt x="135" y="73"/>
                </a:cubicBezTo>
                <a:cubicBezTo>
                  <a:pt x="136" y="58"/>
                  <a:pt x="142" y="46"/>
                  <a:pt x="153" y="39"/>
                </a:cubicBezTo>
                <a:cubicBezTo>
                  <a:pt x="157" y="36"/>
                  <a:pt x="162" y="33"/>
                  <a:pt x="166" y="32"/>
                </a:cubicBezTo>
                <a:cubicBezTo>
                  <a:pt x="168" y="31"/>
                  <a:pt x="169" y="31"/>
                  <a:pt x="170" y="29"/>
                </a:cubicBezTo>
                <a:cubicBezTo>
                  <a:pt x="175" y="23"/>
                  <a:pt x="185" y="18"/>
                  <a:pt x="195" y="18"/>
                </a:cubicBezTo>
                <a:cubicBezTo>
                  <a:pt x="198" y="18"/>
                  <a:pt x="202" y="19"/>
                  <a:pt x="203" y="19"/>
                </a:cubicBezTo>
                <a:cubicBezTo>
                  <a:pt x="210" y="21"/>
                  <a:pt x="215" y="25"/>
                  <a:pt x="218" y="31"/>
                </a:cubicBezTo>
                <a:cubicBezTo>
                  <a:pt x="219" y="34"/>
                  <a:pt x="220" y="35"/>
                  <a:pt x="222" y="35"/>
                </a:cubicBezTo>
                <a:cubicBezTo>
                  <a:pt x="230" y="37"/>
                  <a:pt x="237" y="44"/>
                  <a:pt x="240" y="53"/>
                </a:cubicBezTo>
                <a:cubicBezTo>
                  <a:pt x="241" y="55"/>
                  <a:pt x="241" y="57"/>
                  <a:pt x="242" y="57"/>
                </a:cubicBezTo>
                <a:cubicBezTo>
                  <a:pt x="242" y="57"/>
                  <a:pt x="243" y="56"/>
                  <a:pt x="244" y="55"/>
                </a:cubicBezTo>
                <a:cubicBezTo>
                  <a:pt x="252" y="49"/>
                  <a:pt x="265" y="44"/>
                  <a:pt x="276" y="43"/>
                </a:cubicBezTo>
                <a:cubicBezTo>
                  <a:pt x="282" y="42"/>
                  <a:pt x="282" y="43"/>
                  <a:pt x="282" y="38"/>
                </a:cubicBezTo>
                <a:cubicBezTo>
                  <a:pt x="281" y="27"/>
                  <a:pt x="289" y="16"/>
                  <a:pt x="301" y="12"/>
                </a:cubicBezTo>
                <a:cubicBezTo>
                  <a:pt x="304" y="11"/>
                  <a:pt x="306" y="10"/>
                  <a:pt x="311" y="10"/>
                </a:cubicBezTo>
                <a:cubicBezTo>
                  <a:pt x="316" y="10"/>
                  <a:pt x="317" y="10"/>
                  <a:pt x="321" y="12"/>
                </a:cubicBezTo>
                <a:cubicBezTo>
                  <a:pt x="324" y="13"/>
                  <a:pt x="327" y="14"/>
                  <a:pt x="329" y="16"/>
                </a:cubicBezTo>
                <a:cubicBezTo>
                  <a:pt x="330" y="17"/>
                  <a:pt x="332" y="18"/>
                  <a:pt x="333" y="18"/>
                </a:cubicBezTo>
                <a:cubicBezTo>
                  <a:pt x="335" y="17"/>
                  <a:pt x="336" y="16"/>
                  <a:pt x="338" y="15"/>
                </a:cubicBezTo>
                <a:cubicBezTo>
                  <a:pt x="362" y="0"/>
                  <a:pt x="385" y="4"/>
                  <a:pt x="401" y="25"/>
                </a:cubicBezTo>
                <a:cubicBezTo>
                  <a:pt x="403" y="27"/>
                  <a:pt x="404" y="29"/>
                  <a:pt x="404" y="29"/>
                </a:cubicBezTo>
                <a:cubicBezTo>
                  <a:pt x="404" y="30"/>
                  <a:pt x="406" y="30"/>
                  <a:pt x="409" y="31"/>
                </a:cubicBezTo>
                <a:cubicBezTo>
                  <a:pt x="421" y="34"/>
                  <a:pt x="431" y="41"/>
                  <a:pt x="436" y="51"/>
                </a:cubicBezTo>
                <a:cubicBezTo>
                  <a:pt x="438" y="55"/>
                  <a:pt x="440" y="62"/>
                  <a:pt x="441" y="66"/>
                </a:cubicBezTo>
                <a:cubicBezTo>
                  <a:pt x="441" y="67"/>
                  <a:pt x="441" y="68"/>
                  <a:pt x="441" y="68"/>
                </a:cubicBezTo>
                <a:cubicBezTo>
                  <a:pt x="442" y="68"/>
                  <a:pt x="443" y="67"/>
                  <a:pt x="444" y="66"/>
                </a:cubicBezTo>
                <a:cubicBezTo>
                  <a:pt x="466" y="49"/>
                  <a:pt x="486" y="45"/>
                  <a:pt x="504" y="57"/>
                </a:cubicBezTo>
                <a:cubicBezTo>
                  <a:pt x="509" y="60"/>
                  <a:pt x="514" y="65"/>
                  <a:pt x="518" y="70"/>
                </a:cubicBezTo>
                <a:cubicBezTo>
                  <a:pt x="519" y="72"/>
                  <a:pt x="521" y="74"/>
                  <a:pt x="523" y="75"/>
                </a:cubicBezTo>
                <a:cubicBezTo>
                  <a:pt x="531" y="81"/>
                  <a:pt x="535" y="91"/>
                  <a:pt x="534" y="100"/>
                </a:cubicBezTo>
                <a:cubicBezTo>
                  <a:pt x="534" y="102"/>
                  <a:pt x="533" y="104"/>
                  <a:pt x="533" y="105"/>
                </a:cubicBezTo>
                <a:cubicBezTo>
                  <a:pt x="533" y="106"/>
                  <a:pt x="533" y="106"/>
                  <a:pt x="533" y="106"/>
                </a:cubicBezTo>
                <a:cubicBezTo>
                  <a:pt x="533" y="106"/>
                  <a:pt x="535" y="107"/>
                  <a:pt x="536" y="107"/>
                </a:cubicBezTo>
                <a:cubicBezTo>
                  <a:pt x="544" y="109"/>
                  <a:pt x="550" y="116"/>
                  <a:pt x="554" y="124"/>
                </a:cubicBezTo>
                <a:cubicBezTo>
                  <a:pt x="554" y="125"/>
                  <a:pt x="555" y="126"/>
                  <a:pt x="555" y="127"/>
                </a:cubicBezTo>
                <a:cubicBezTo>
                  <a:pt x="555" y="127"/>
                  <a:pt x="557" y="126"/>
                  <a:pt x="559" y="126"/>
                </a:cubicBezTo>
                <a:cubicBezTo>
                  <a:pt x="566" y="123"/>
                  <a:pt x="573" y="124"/>
                  <a:pt x="578" y="128"/>
                </a:cubicBezTo>
                <a:cubicBezTo>
                  <a:pt x="579" y="128"/>
                  <a:pt x="580" y="129"/>
                  <a:pt x="581" y="129"/>
                </a:cubicBezTo>
                <a:cubicBezTo>
                  <a:pt x="583" y="129"/>
                  <a:pt x="586" y="128"/>
                  <a:pt x="588" y="128"/>
                </a:cubicBezTo>
                <a:cubicBezTo>
                  <a:pt x="611" y="126"/>
                  <a:pt x="626" y="132"/>
                  <a:pt x="631" y="146"/>
                </a:cubicBezTo>
                <a:cubicBezTo>
                  <a:pt x="632" y="149"/>
                  <a:pt x="632" y="157"/>
                  <a:pt x="631" y="160"/>
                </a:cubicBezTo>
                <a:cubicBezTo>
                  <a:pt x="631" y="162"/>
                  <a:pt x="631" y="162"/>
                  <a:pt x="634" y="165"/>
                </a:cubicBezTo>
                <a:cubicBezTo>
                  <a:pt x="635" y="167"/>
                  <a:pt x="637" y="169"/>
                  <a:pt x="638" y="171"/>
                </a:cubicBezTo>
                <a:cubicBezTo>
                  <a:pt x="644" y="181"/>
                  <a:pt x="643" y="191"/>
                  <a:pt x="636" y="199"/>
                </a:cubicBezTo>
                <a:cubicBezTo>
                  <a:pt x="636" y="200"/>
                  <a:pt x="635" y="200"/>
                  <a:pt x="634" y="201"/>
                </a:cubicBezTo>
                <a:cubicBezTo>
                  <a:pt x="634" y="203"/>
                  <a:pt x="634" y="205"/>
                  <a:pt x="634" y="207"/>
                </a:cubicBezTo>
                <a:cubicBezTo>
                  <a:pt x="634" y="234"/>
                  <a:pt x="612" y="252"/>
                  <a:pt x="575" y="254"/>
                </a:cubicBezTo>
                <a:cubicBezTo>
                  <a:pt x="573" y="254"/>
                  <a:pt x="571" y="255"/>
                  <a:pt x="569" y="255"/>
                </a:cubicBezTo>
                <a:cubicBezTo>
                  <a:pt x="568" y="256"/>
                  <a:pt x="567" y="257"/>
                  <a:pt x="566" y="259"/>
                </a:cubicBezTo>
                <a:cubicBezTo>
                  <a:pt x="555" y="269"/>
                  <a:pt x="542" y="274"/>
                  <a:pt x="523" y="273"/>
                </a:cubicBezTo>
                <a:cubicBezTo>
                  <a:pt x="510" y="273"/>
                  <a:pt x="498" y="271"/>
                  <a:pt x="483" y="265"/>
                </a:cubicBezTo>
                <a:cubicBezTo>
                  <a:pt x="480" y="265"/>
                  <a:pt x="478" y="264"/>
                  <a:pt x="475" y="263"/>
                </a:cubicBezTo>
                <a:cubicBezTo>
                  <a:pt x="474" y="264"/>
                  <a:pt x="474" y="264"/>
                  <a:pt x="473" y="265"/>
                </a:cubicBezTo>
                <a:cubicBezTo>
                  <a:pt x="467" y="270"/>
                  <a:pt x="461" y="272"/>
                  <a:pt x="453" y="274"/>
                </a:cubicBezTo>
                <a:cubicBezTo>
                  <a:pt x="440" y="276"/>
                  <a:pt x="422" y="272"/>
                  <a:pt x="406" y="264"/>
                </a:cubicBezTo>
                <a:cubicBezTo>
                  <a:pt x="404" y="263"/>
                  <a:pt x="403" y="262"/>
                  <a:pt x="401" y="261"/>
                </a:cubicBezTo>
                <a:cubicBezTo>
                  <a:pt x="400" y="262"/>
                  <a:pt x="399" y="263"/>
                  <a:pt x="398" y="264"/>
                </a:cubicBezTo>
                <a:cubicBezTo>
                  <a:pt x="391" y="270"/>
                  <a:pt x="385" y="273"/>
                  <a:pt x="377" y="276"/>
                </a:cubicBezTo>
                <a:cubicBezTo>
                  <a:pt x="372" y="277"/>
                  <a:pt x="359" y="277"/>
                  <a:pt x="353" y="276"/>
                </a:cubicBezTo>
                <a:close/>
              </a:path>
            </a:pathLst>
          </a:custGeom>
          <a:blipFill dpi="0" rotWithShape="1">
            <a:blip r:embed="rId2"/>
            <a:srcRect/>
            <a:tile tx="0" ty="0" sx="50000" sy="50000" flip="none" algn="tl"/>
          </a:blipFill>
          <a:ln w="9525">
            <a:noFill/>
            <a:round/>
            <a:headEnd/>
            <a:tailEnd/>
          </a:ln>
          <a:effectLst>
            <a:outerShdw blurRad="304800" algn="ctr" rotWithShape="0">
              <a:schemeClr val="accent2">
                <a:lumMod val="20000"/>
                <a:lumOff val="80000"/>
              </a:schemeClr>
            </a:outerShdw>
          </a:effectLst>
        </p:spPr>
        <p:txBody>
          <a:bodyPr vert="horz" wrap="square" lIns="0" tIns="274320" rIns="0" bIns="0" numCol="1" anchor="ctr" anchorCtr="0" compatLnSpc="1">
            <a:prstTxWarp prst="textNoShape">
              <a:avLst/>
            </a:prstTxWarp>
          </a:bodyPr>
          <a:lstStyle/>
          <a:p>
            <a:pPr algn="ctr"/>
            <a:r>
              <a:rPr lang="ru-RU" sz="1600" b="1" dirty="0" smtClean="0">
                <a:gradFill flip="none" rotWithShape="1">
                  <a:gsLst>
                    <a:gs pos="0">
                      <a:schemeClr val="bg2">
                        <a:lumMod val="50000"/>
                      </a:schemeClr>
                    </a:gs>
                    <a:gs pos="87000">
                      <a:schemeClr val="bg2">
                        <a:lumMod val="50000"/>
                      </a:schemeClr>
                    </a:gs>
                  </a:gsLst>
                  <a:lin ang="5400000" scaled="0"/>
                  <a:tileRect/>
                </a:gradFill>
              </a:rPr>
              <a:t>ЧАСТНОЕ ОБЛАКО</a:t>
            </a:r>
            <a:endParaRPr lang="en-US" sz="1600" b="1" dirty="0" smtClean="0">
              <a:gradFill flip="none" rotWithShape="1">
                <a:gsLst>
                  <a:gs pos="0">
                    <a:schemeClr val="bg2">
                      <a:lumMod val="50000"/>
                    </a:schemeClr>
                  </a:gs>
                  <a:gs pos="87000">
                    <a:schemeClr val="bg2">
                      <a:lumMod val="50000"/>
                    </a:schemeClr>
                  </a:gs>
                </a:gsLst>
                <a:lin ang="5400000" scaled="0"/>
                <a:tileRect/>
              </a:gradFill>
            </a:endParaRPr>
          </a:p>
        </p:txBody>
      </p:sp>
      <p:grpSp>
        <p:nvGrpSpPr>
          <p:cNvPr id="22" name="Group 70"/>
          <p:cNvGrpSpPr/>
          <p:nvPr/>
        </p:nvGrpSpPr>
        <p:grpSpPr>
          <a:xfrm>
            <a:off x="4172407" y="2580975"/>
            <a:ext cx="2740026" cy="1808134"/>
            <a:chOff x="7439025" y="1847850"/>
            <a:chExt cx="2740026" cy="2092326"/>
          </a:xfrm>
          <a:effectLst>
            <a:outerShdw blurRad="152400" dir="5400000" algn="ctr" rotWithShape="0">
              <a:schemeClr val="accent2">
                <a:lumMod val="20000"/>
                <a:lumOff val="80000"/>
              </a:schemeClr>
            </a:outerShdw>
          </a:effectLst>
        </p:grpSpPr>
        <p:sp>
          <p:nvSpPr>
            <p:cNvPr id="23" name="Freeform 26"/>
            <p:cNvSpPr>
              <a:spLocks/>
            </p:cNvSpPr>
            <p:nvPr/>
          </p:nvSpPr>
          <p:spPr bwMode="auto">
            <a:xfrm>
              <a:off x="7445375" y="1847850"/>
              <a:ext cx="2733675" cy="2092325"/>
            </a:xfrm>
            <a:custGeom>
              <a:avLst/>
              <a:gdLst/>
              <a:ahLst/>
              <a:cxnLst>
                <a:cxn ang="0">
                  <a:pos x="0" y="34"/>
                </a:cxn>
                <a:cxn ang="0">
                  <a:pos x="72" y="21"/>
                </a:cxn>
                <a:cxn ang="0">
                  <a:pos x="252" y="101"/>
                </a:cxn>
                <a:cxn ang="0">
                  <a:pos x="267" y="118"/>
                </a:cxn>
                <a:cxn ang="0">
                  <a:pos x="270" y="118"/>
                </a:cxn>
                <a:cxn ang="0">
                  <a:pos x="286" y="117"/>
                </a:cxn>
                <a:cxn ang="0">
                  <a:pos x="337" y="106"/>
                </a:cxn>
                <a:cxn ang="0">
                  <a:pos x="436" y="0"/>
                </a:cxn>
                <a:cxn ang="0">
                  <a:pos x="448" y="4"/>
                </a:cxn>
                <a:cxn ang="0">
                  <a:pos x="341" y="118"/>
                </a:cxn>
                <a:cxn ang="0">
                  <a:pos x="287" y="130"/>
                </a:cxn>
                <a:cxn ang="0">
                  <a:pos x="277" y="130"/>
                </a:cxn>
                <a:cxn ang="0">
                  <a:pos x="317" y="248"/>
                </a:cxn>
                <a:cxn ang="0">
                  <a:pos x="288" y="343"/>
                </a:cxn>
                <a:cxn ang="0">
                  <a:pos x="278" y="336"/>
                </a:cxn>
                <a:cxn ang="0">
                  <a:pos x="304" y="248"/>
                </a:cxn>
                <a:cxn ang="0">
                  <a:pos x="243" y="110"/>
                </a:cxn>
                <a:cxn ang="0">
                  <a:pos x="72" y="33"/>
                </a:cxn>
                <a:cxn ang="0">
                  <a:pos x="4" y="46"/>
                </a:cxn>
                <a:cxn ang="0">
                  <a:pos x="0" y="34"/>
                </a:cxn>
              </a:cxnLst>
              <a:rect l="0" t="0" r="r" b="b"/>
              <a:pathLst>
                <a:path w="448" h="343">
                  <a:moveTo>
                    <a:pt x="0" y="34"/>
                  </a:moveTo>
                  <a:cubicBezTo>
                    <a:pt x="24" y="25"/>
                    <a:pt x="48" y="21"/>
                    <a:pt x="72" y="21"/>
                  </a:cubicBezTo>
                  <a:cubicBezTo>
                    <a:pt x="141" y="21"/>
                    <a:pt x="206" y="53"/>
                    <a:pt x="252" y="101"/>
                  </a:cubicBezTo>
                  <a:cubicBezTo>
                    <a:pt x="258" y="106"/>
                    <a:pt x="263" y="112"/>
                    <a:pt x="267" y="118"/>
                  </a:cubicBezTo>
                  <a:cubicBezTo>
                    <a:pt x="268" y="118"/>
                    <a:pt x="269" y="118"/>
                    <a:pt x="270" y="118"/>
                  </a:cubicBezTo>
                  <a:cubicBezTo>
                    <a:pt x="274" y="118"/>
                    <a:pt x="280" y="118"/>
                    <a:pt x="286" y="117"/>
                  </a:cubicBezTo>
                  <a:cubicBezTo>
                    <a:pt x="300" y="116"/>
                    <a:pt x="318" y="113"/>
                    <a:pt x="337" y="106"/>
                  </a:cubicBezTo>
                  <a:cubicBezTo>
                    <a:pt x="376" y="93"/>
                    <a:pt x="418" y="64"/>
                    <a:pt x="436" y="0"/>
                  </a:cubicBezTo>
                  <a:cubicBezTo>
                    <a:pt x="436" y="0"/>
                    <a:pt x="448" y="4"/>
                    <a:pt x="448" y="4"/>
                  </a:cubicBezTo>
                  <a:cubicBezTo>
                    <a:pt x="429" y="72"/>
                    <a:pt x="383" y="104"/>
                    <a:pt x="341" y="118"/>
                  </a:cubicBezTo>
                  <a:cubicBezTo>
                    <a:pt x="321" y="125"/>
                    <a:pt x="302" y="128"/>
                    <a:pt x="287" y="130"/>
                  </a:cubicBezTo>
                  <a:cubicBezTo>
                    <a:pt x="283" y="130"/>
                    <a:pt x="280" y="130"/>
                    <a:pt x="277" y="130"/>
                  </a:cubicBezTo>
                  <a:cubicBezTo>
                    <a:pt x="302" y="166"/>
                    <a:pt x="317" y="206"/>
                    <a:pt x="317" y="248"/>
                  </a:cubicBezTo>
                  <a:cubicBezTo>
                    <a:pt x="317" y="280"/>
                    <a:pt x="308" y="312"/>
                    <a:pt x="288" y="343"/>
                  </a:cubicBezTo>
                  <a:cubicBezTo>
                    <a:pt x="288" y="343"/>
                    <a:pt x="278" y="336"/>
                    <a:pt x="278" y="336"/>
                  </a:cubicBezTo>
                  <a:cubicBezTo>
                    <a:pt x="296" y="308"/>
                    <a:pt x="304" y="278"/>
                    <a:pt x="304" y="248"/>
                  </a:cubicBezTo>
                  <a:cubicBezTo>
                    <a:pt x="304" y="198"/>
                    <a:pt x="281" y="148"/>
                    <a:pt x="243" y="110"/>
                  </a:cubicBezTo>
                  <a:cubicBezTo>
                    <a:pt x="199" y="64"/>
                    <a:pt x="137" y="33"/>
                    <a:pt x="72" y="33"/>
                  </a:cubicBezTo>
                  <a:cubicBezTo>
                    <a:pt x="50" y="33"/>
                    <a:pt x="27" y="37"/>
                    <a:pt x="4" y="46"/>
                  </a:cubicBezTo>
                  <a:cubicBezTo>
                    <a:pt x="4" y="46"/>
                    <a:pt x="0" y="34"/>
                    <a:pt x="0" y="34"/>
                  </a:cubicBezTo>
                  <a:close/>
                </a:path>
              </a:pathLst>
            </a:custGeom>
            <a:gradFill flip="none" rotWithShape="1">
              <a:gsLst>
                <a:gs pos="0">
                  <a:schemeClr val="accent2">
                    <a:lumMod val="20000"/>
                    <a:lumOff val="80000"/>
                  </a:schemeClr>
                </a:gs>
                <a:gs pos="60000">
                  <a:schemeClr val="accent2">
                    <a:lumMod val="20000"/>
                    <a:lumOff val="80000"/>
                    <a:alpha val="0"/>
                  </a:schemeClr>
                </a:gs>
              </a:gsLst>
              <a:path path="circle">
                <a:fillToRect l="50000" t="50000" r="50000" b="5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7"/>
            <p:cNvSpPr>
              <a:spLocks/>
            </p:cNvSpPr>
            <p:nvPr/>
          </p:nvSpPr>
          <p:spPr bwMode="auto">
            <a:xfrm>
              <a:off x="7469188" y="2049463"/>
              <a:ext cx="1831975" cy="1847850"/>
            </a:xfrm>
            <a:custGeom>
              <a:avLst/>
              <a:gdLst/>
              <a:ahLst/>
              <a:cxnLst>
                <a:cxn ang="0">
                  <a:pos x="273" y="303"/>
                </a:cxn>
                <a:cxn ang="0">
                  <a:pos x="300" y="215"/>
                </a:cxn>
                <a:cxn ang="0">
                  <a:pos x="239" y="76"/>
                </a:cxn>
                <a:cxn ang="0">
                  <a:pos x="68" y="0"/>
                </a:cxn>
                <a:cxn ang="0">
                  <a:pos x="0" y="12"/>
                </a:cxn>
              </a:cxnLst>
              <a:rect l="0" t="0" r="r" b="b"/>
              <a:pathLst>
                <a:path w="300" h="303">
                  <a:moveTo>
                    <a:pt x="273" y="303"/>
                  </a:moveTo>
                  <a:cubicBezTo>
                    <a:pt x="292" y="275"/>
                    <a:pt x="300" y="245"/>
                    <a:pt x="300" y="215"/>
                  </a:cubicBezTo>
                  <a:cubicBezTo>
                    <a:pt x="300" y="165"/>
                    <a:pt x="276" y="115"/>
                    <a:pt x="239" y="76"/>
                  </a:cubicBezTo>
                  <a:cubicBezTo>
                    <a:pt x="195" y="31"/>
                    <a:pt x="133" y="0"/>
                    <a:pt x="68" y="0"/>
                  </a:cubicBezTo>
                  <a:cubicBezTo>
                    <a:pt x="45" y="0"/>
                    <a:pt x="22" y="4"/>
                    <a:pt x="0" y="12"/>
                  </a:cubicBezTo>
                </a:path>
              </a:pathLst>
            </a:custGeom>
            <a:noFill/>
            <a:ln w="12700" cap="flat">
              <a:gradFill>
                <a:gsLst>
                  <a:gs pos="0">
                    <a:srgbClr val="FFFFFF">
                      <a:alpha val="0"/>
                    </a:srgbClr>
                  </a:gs>
                  <a:gs pos="30000">
                    <a:srgbClr val="FFFFFF"/>
                  </a:gs>
                  <a:gs pos="70000">
                    <a:schemeClr val="tx1"/>
                  </a:gs>
                  <a:gs pos="100000">
                    <a:srgbClr val="FFFFFF">
                      <a:alpha val="0"/>
                    </a:srgbClr>
                  </a:gs>
                </a:gsLst>
                <a:lin ang="2700000" scaled="0"/>
              </a:gra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8"/>
            <p:cNvSpPr>
              <a:spLocks/>
            </p:cNvSpPr>
            <p:nvPr/>
          </p:nvSpPr>
          <p:spPr bwMode="auto">
            <a:xfrm>
              <a:off x="9129713" y="1871663"/>
              <a:ext cx="1049338" cy="2068513"/>
            </a:xfrm>
            <a:custGeom>
              <a:avLst/>
              <a:gdLst/>
              <a:ahLst/>
              <a:cxnLst>
                <a:cxn ang="0">
                  <a:pos x="172" y="0"/>
                </a:cxn>
                <a:cxn ang="0">
                  <a:pos x="65" y="114"/>
                </a:cxn>
                <a:cxn ang="0">
                  <a:pos x="11" y="126"/>
                </a:cxn>
                <a:cxn ang="0">
                  <a:pos x="0" y="126"/>
                </a:cxn>
                <a:cxn ang="0">
                  <a:pos x="41" y="244"/>
                </a:cxn>
                <a:cxn ang="0">
                  <a:pos x="12" y="339"/>
                </a:cxn>
              </a:cxnLst>
              <a:rect l="0" t="0" r="r" b="b"/>
              <a:pathLst>
                <a:path w="172" h="339">
                  <a:moveTo>
                    <a:pt x="172" y="0"/>
                  </a:moveTo>
                  <a:cubicBezTo>
                    <a:pt x="153" y="68"/>
                    <a:pt x="106" y="100"/>
                    <a:pt x="65" y="114"/>
                  </a:cubicBezTo>
                  <a:cubicBezTo>
                    <a:pt x="45" y="121"/>
                    <a:pt x="25" y="124"/>
                    <a:pt x="11" y="126"/>
                  </a:cubicBezTo>
                  <a:cubicBezTo>
                    <a:pt x="7" y="126"/>
                    <a:pt x="4" y="126"/>
                    <a:pt x="0" y="126"/>
                  </a:cubicBezTo>
                  <a:cubicBezTo>
                    <a:pt x="26" y="161"/>
                    <a:pt x="41" y="202"/>
                    <a:pt x="41" y="244"/>
                  </a:cubicBezTo>
                  <a:cubicBezTo>
                    <a:pt x="41" y="276"/>
                    <a:pt x="32" y="308"/>
                    <a:pt x="12" y="339"/>
                  </a:cubicBezTo>
                </a:path>
              </a:pathLst>
            </a:custGeom>
            <a:noFill/>
            <a:ln w="12700" cap="flat">
              <a:gradFill>
                <a:gsLst>
                  <a:gs pos="0">
                    <a:srgbClr val="FFFFFF">
                      <a:alpha val="0"/>
                    </a:srgbClr>
                  </a:gs>
                  <a:gs pos="30000">
                    <a:srgbClr val="FFFFFF"/>
                  </a:gs>
                  <a:gs pos="70000">
                    <a:schemeClr val="tx1"/>
                  </a:gs>
                  <a:gs pos="100000">
                    <a:srgbClr val="FFFFFF">
                      <a:alpha val="0"/>
                    </a:srgbClr>
                  </a:gs>
                </a:gsLst>
                <a:lin ang="5400000" scaled="0"/>
              </a:gra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29"/>
            <p:cNvSpPr>
              <a:spLocks/>
            </p:cNvSpPr>
            <p:nvPr/>
          </p:nvSpPr>
          <p:spPr bwMode="auto">
            <a:xfrm>
              <a:off x="7439025" y="1847850"/>
              <a:ext cx="2667000" cy="720725"/>
            </a:xfrm>
            <a:custGeom>
              <a:avLst/>
              <a:gdLst/>
              <a:ahLst/>
              <a:cxnLst>
                <a:cxn ang="0">
                  <a:pos x="0" y="34"/>
                </a:cxn>
                <a:cxn ang="0">
                  <a:pos x="73" y="21"/>
                </a:cxn>
                <a:cxn ang="0">
                  <a:pos x="253" y="101"/>
                </a:cxn>
                <a:cxn ang="0">
                  <a:pos x="268" y="118"/>
                </a:cxn>
                <a:cxn ang="0">
                  <a:pos x="271" y="118"/>
                </a:cxn>
                <a:cxn ang="0">
                  <a:pos x="287" y="117"/>
                </a:cxn>
                <a:cxn ang="0">
                  <a:pos x="338" y="106"/>
                </a:cxn>
                <a:cxn ang="0">
                  <a:pos x="437" y="0"/>
                </a:cxn>
              </a:cxnLst>
              <a:rect l="0" t="0" r="r" b="b"/>
              <a:pathLst>
                <a:path w="437" h="118">
                  <a:moveTo>
                    <a:pt x="0" y="34"/>
                  </a:moveTo>
                  <a:cubicBezTo>
                    <a:pt x="24" y="25"/>
                    <a:pt x="49" y="21"/>
                    <a:pt x="73" y="21"/>
                  </a:cubicBezTo>
                  <a:cubicBezTo>
                    <a:pt x="141" y="21"/>
                    <a:pt x="207" y="53"/>
                    <a:pt x="253" y="101"/>
                  </a:cubicBezTo>
                  <a:cubicBezTo>
                    <a:pt x="258" y="106"/>
                    <a:pt x="263" y="112"/>
                    <a:pt x="268" y="118"/>
                  </a:cubicBezTo>
                  <a:cubicBezTo>
                    <a:pt x="269" y="118"/>
                    <a:pt x="270" y="118"/>
                    <a:pt x="271" y="118"/>
                  </a:cubicBezTo>
                  <a:cubicBezTo>
                    <a:pt x="275" y="118"/>
                    <a:pt x="280" y="118"/>
                    <a:pt x="287" y="117"/>
                  </a:cubicBezTo>
                  <a:cubicBezTo>
                    <a:pt x="300" y="116"/>
                    <a:pt x="319" y="113"/>
                    <a:pt x="338" y="106"/>
                  </a:cubicBezTo>
                  <a:cubicBezTo>
                    <a:pt x="376" y="93"/>
                    <a:pt x="419" y="64"/>
                    <a:pt x="437" y="0"/>
                  </a:cubicBezTo>
                </a:path>
              </a:pathLst>
            </a:custGeom>
            <a:noFill/>
            <a:ln w="12700" cap="flat">
              <a:gradFill>
                <a:gsLst>
                  <a:gs pos="0">
                    <a:srgbClr val="FFFFFF">
                      <a:alpha val="0"/>
                    </a:srgbClr>
                  </a:gs>
                  <a:gs pos="30000">
                    <a:srgbClr val="FFFFFF"/>
                  </a:gs>
                  <a:gs pos="70000">
                    <a:schemeClr val="tx1"/>
                  </a:gs>
                  <a:gs pos="100000">
                    <a:srgbClr val="FFFFFF">
                      <a:alpha val="0"/>
                    </a:srgbClr>
                  </a:gs>
                </a:gsLst>
                <a:lin ang="0" scaled="0"/>
              </a:gra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7" name="Rectangle 26"/>
          <p:cNvSpPr/>
          <p:nvPr/>
        </p:nvSpPr>
        <p:spPr bwMode="auto">
          <a:xfrm>
            <a:off x="1756158" y="3523082"/>
            <a:ext cx="80024" cy="1391781"/>
          </a:xfrm>
          <a:prstGeom prst="rect">
            <a:avLst/>
          </a:prstGeom>
          <a:gradFill>
            <a:gsLst>
              <a:gs pos="0">
                <a:schemeClr val="tx2"/>
              </a:gs>
              <a:gs pos="100000">
                <a:schemeClr val="accent2">
                  <a:lumMod val="20000"/>
                  <a:lumOff val="80000"/>
                  <a:alpha val="0"/>
                </a:schemeClr>
              </a:gs>
            </a:gsLst>
            <a:path path="circle">
              <a:fillToRect l="50000" t="50000" r="50000" b="50000"/>
            </a:path>
          </a:gradFill>
          <a:ln w="22225">
            <a:gradFill>
              <a:gsLst>
                <a:gs pos="3000">
                  <a:srgbClr val="FFFFFF">
                    <a:alpha val="0"/>
                  </a:srgbClr>
                </a:gs>
                <a:gs pos="30000">
                  <a:srgbClr val="FFFFFF"/>
                </a:gs>
                <a:gs pos="60000">
                  <a:srgbClr val="FFFFFF"/>
                </a:gs>
                <a:gs pos="97000">
                  <a:srgbClr val="FFFFFF">
                    <a:alpha val="0"/>
                  </a:srgbClr>
                </a:gs>
              </a:gsLst>
              <a:lin ang="5400000" scaled="0"/>
            </a:gradFill>
            <a:prstDash val="sysDash"/>
            <a:headEnd type="none" w="med" len="med"/>
            <a:tailEnd type="none" w="med" len="med"/>
          </a:ln>
          <a:effectLst>
            <a:outerShdw blurRad="152400" rotWithShape="0">
              <a:schemeClr val="accent2"/>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TextBox 27"/>
          <p:cNvSpPr txBox="1"/>
          <p:nvPr/>
        </p:nvSpPr>
        <p:spPr>
          <a:xfrm>
            <a:off x="6271404" y="2868489"/>
            <a:ext cx="1919115" cy="646331"/>
          </a:xfrm>
          <a:prstGeom prst="rect">
            <a:avLst/>
          </a:prstGeom>
          <a:noFill/>
        </p:spPr>
        <p:txBody>
          <a:bodyPr wrap="none" rtlCol="0">
            <a:spAutoFit/>
          </a:bodyPr>
          <a:lstStyle/>
          <a:p>
            <a:pPr algn="ctr"/>
            <a:r>
              <a:rPr lang="ru-RU" b="1" dirty="0" smtClean="0">
                <a:gradFill flip="none" rotWithShape="1">
                  <a:gsLst>
                    <a:gs pos="0">
                      <a:schemeClr val="tx1"/>
                    </a:gs>
                    <a:gs pos="87000">
                      <a:schemeClr val="tx1"/>
                    </a:gs>
                  </a:gsLst>
                  <a:lin ang="5400000" scaled="0"/>
                  <a:tileRect/>
                </a:gradFill>
                <a:effectLst>
                  <a:outerShdw blurRad="508000" algn="ctr" rotWithShape="0">
                    <a:srgbClr val="002060"/>
                  </a:outerShdw>
                </a:effectLst>
              </a:rPr>
              <a:t>Федеративная </a:t>
            </a:r>
            <a:br>
              <a:rPr lang="ru-RU" b="1" dirty="0" smtClean="0">
                <a:gradFill flip="none" rotWithShape="1">
                  <a:gsLst>
                    <a:gs pos="0">
                      <a:schemeClr val="tx1"/>
                    </a:gs>
                    <a:gs pos="87000">
                      <a:schemeClr val="tx1"/>
                    </a:gs>
                  </a:gsLst>
                  <a:lin ang="5400000" scaled="0"/>
                  <a:tileRect/>
                </a:gradFill>
                <a:effectLst>
                  <a:outerShdw blurRad="508000" algn="ctr" rotWithShape="0">
                    <a:srgbClr val="002060"/>
                  </a:outerShdw>
                </a:effectLst>
              </a:rPr>
            </a:br>
            <a:r>
              <a:rPr lang="ru-RU" b="1" dirty="0" smtClean="0">
                <a:gradFill flip="none" rotWithShape="1">
                  <a:gsLst>
                    <a:gs pos="0">
                      <a:schemeClr val="tx1"/>
                    </a:gs>
                    <a:gs pos="87000">
                      <a:schemeClr val="tx1"/>
                    </a:gs>
                  </a:gsLst>
                  <a:lin ang="5400000" scaled="0"/>
                  <a:tileRect/>
                </a:gradFill>
                <a:effectLst>
                  <a:outerShdw blurRad="508000" algn="ctr" rotWithShape="0">
                    <a:srgbClr val="002060"/>
                  </a:outerShdw>
                </a:effectLst>
              </a:rPr>
              <a:t>безопасность</a:t>
            </a:r>
            <a:endParaRPr lang="en-US" b="1" dirty="0" smtClean="0">
              <a:gradFill flip="none" rotWithShape="1">
                <a:gsLst>
                  <a:gs pos="0">
                    <a:schemeClr val="tx1"/>
                  </a:gs>
                  <a:gs pos="87000">
                    <a:schemeClr val="tx1"/>
                  </a:gs>
                </a:gsLst>
                <a:lin ang="5400000" scaled="0"/>
                <a:tileRect/>
              </a:gradFill>
              <a:effectLst>
                <a:outerShdw blurRad="508000" algn="ctr" rotWithShape="0">
                  <a:srgbClr val="002060"/>
                </a:outerShdw>
              </a:effectLst>
            </a:endParaRPr>
          </a:p>
        </p:txBody>
      </p:sp>
      <p:pic>
        <p:nvPicPr>
          <p:cNvPr id="29" name="Picture 30" descr="C:\Users\davidg\Pictures\DVD_ART34\Artwork_Imagery\Icons - Illustrations\_WINDOWS SERVER ICONS\Security\Lock locked secure security.png"/>
          <p:cNvPicPr>
            <a:picLocks noChangeAspect="1" noChangeArrowheads="1"/>
          </p:cNvPicPr>
          <p:nvPr/>
        </p:nvPicPr>
        <p:blipFill>
          <a:blip r:embed="rId5"/>
          <a:srcRect/>
          <a:stretch>
            <a:fillRect/>
          </a:stretch>
        </p:blipFill>
        <p:spPr bwMode="auto">
          <a:xfrm>
            <a:off x="5698391" y="4013189"/>
            <a:ext cx="465115" cy="590656"/>
          </a:xfrm>
          <a:prstGeom prst="rect">
            <a:avLst/>
          </a:prstGeom>
          <a:noFill/>
        </p:spPr>
      </p:pic>
      <p:sp>
        <p:nvSpPr>
          <p:cNvPr id="30" name="TextBox 29"/>
          <p:cNvSpPr txBox="1"/>
          <p:nvPr/>
        </p:nvSpPr>
        <p:spPr>
          <a:xfrm>
            <a:off x="863914" y="5683937"/>
            <a:ext cx="1833557" cy="400110"/>
          </a:xfrm>
          <a:prstGeom prst="rect">
            <a:avLst/>
          </a:prstGeom>
        </p:spPr>
        <p:txBody>
          <a:bodyPr wrap="square" rtlCol="0">
            <a:spAutoFit/>
          </a:bodyPr>
          <a:lstStyle/>
          <a:p>
            <a:pPr algn="ctr" fontAlgn="base">
              <a:spcBef>
                <a:spcPct val="0"/>
              </a:spcBef>
              <a:spcAft>
                <a:spcPct val="0"/>
              </a:spcAft>
            </a:pPr>
            <a:r>
              <a:rPr lang="en-US" sz="2000" b="1" dirty="0" smtClean="0">
                <a:gradFill flip="none" rotWithShape="1">
                  <a:gsLst>
                    <a:gs pos="0">
                      <a:schemeClr val="tx1"/>
                    </a:gs>
                    <a:gs pos="87000">
                      <a:schemeClr val="tx1"/>
                    </a:gs>
                  </a:gsLst>
                  <a:lin ang="5400000" scaled="0"/>
                  <a:tileRect/>
                </a:gradFill>
                <a:effectLst>
                  <a:outerShdw blurRad="508000" algn="ctr" rotWithShape="0">
                    <a:srgbClr val="002060"/>
                  </a:outerShdw>
                </a:effectLst>
              </a:rPr>
              <a:t>IT</a:t>
            </a:r>
          </a:p>
        </p:txBody>
      </p:sp>
    </p:spTree>
    <p:extLst>
      <p:ext uri="{BB962C8B-B14F-4D97-AF65-F5344CB8AC3E}">
        <p14:creationId xmlns:p14="http://schemas.microsoft.com/office/powerpoint/2010/main" val="27062090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188640"/>
            <a:ext cx="8712968" cy="1143000"/>
          </a:xfrm>
        </p:spPr>
        <p:txBody>
          <a:bodyPr>
            <a:normAutofit/>
          </a:bodyPr>
          <a:lstStyle/>
          <a:p>
            <a:r>
              <a:rPr lang="ru-RU" sz="3200" dirty="0"/>
              <a:t>Вопросы обеспечения </a:t>
            </a:r>
            <a:r>
              <a:rPr lang="ru-RU" sz="3200" dirty="0" smtClean="0"/>
              <a:t>облачной безопасности</a:t>
            </a:r>
            <a:endParaRPr lang="en-US" sz="3200" dirty="0"/>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2659613168"/>
              </p:ext>
            </p:extLst>
          </p:nvPr>
        </p:nvGraphicFramePr>
        <p:xfrm>
          <a:off x="484916" y="1421561"/>
          <a:ext cx="6682378" cy="5152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Picture 31">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69421" y="1772816"/>
            <a:ext cx="1308714" cy="17585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32">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69421" y="4077072"/>
            <a:ext cx="1308714"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150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28982" y="-16497"/>
            <a:ext cx="8086724" cy="1143000"/>
          </a:xfrm>
        </p:spPr>
        <p:txBody>
          <a:bodyPr>
            <a:normAutofit/>
          </a:bodyPr>
          <a:lstStyle/>
          <a:p>
            <a:r>
              <a:rPr lang="ru-RU" sz="3200" dirty="0"/>
              <a:t>Платформа в «облаке»</a:t>
            </a:r>
            <a:endParaRPr lang="en-US" sz="3200" dirty="0"/>
          </a:p>
        </p:txBody>
      </p:sp>
      <p:pic>
        <p:nvPicPr>
          <p:cNvPr id="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5290406"/>
            <a:ext cx="9522368" cy="166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ound Diagonal Corner Rectangle 31"/>
          <p:cNvSpPr/>
          <p:nvPr/>
        </p:nvSpPr>
        <p:spPr bwMode="gray">
          <a:xfrm>
            <a:off x="227468" y="1124744"/>
            <a:ext cx="8686800" cy="1512168"/>
          </a:xfrm>
          <a:prstGeom prst="round2DiagRect">
            <a:avLst>
              <a:gd name="adj1" fmla="val 0"/>
              <a:gd name="adj2" fmla="val 0"/>
            </a:avLst>
          </a:prstGeom>
          <a:gradFill flip="none" rotWithShape="1">
            <a:gsLst>
              <a:gs pos="0">
                <a:srgbClr val="000000">
                  <a:alpha val="73000"/>
                </a:srgbClr>
              </a:gs>
              <a:gs pos="34000">
                <a:srgbClr val="000000">
                  <a:alpha val="60000"/>
                </a:srgbClr>
              </a:gs>
              <a:gs pos="60000">
                <a:srgbClr val="000000">
                  <a:alpha val="16000"/>
                </a:srgbClr>
              </a:gs>
            </a:gsLst>
            <a:lin ang="10800000" scaled="1"/>
            <a:tileRect/>
          </a:gradFill>
          <a:ln w="12700">
            <a:gradFill flip="none" rotWithShape="1">
              <a:gsLst>
                <a:gs pos="0">
                  <a:srgbClr val="008EC0">
                    <a:alpha val="60000"/>
                  </a:srgbClr>
                </a:gs>
                <a:gs pos="50000">
                  <a:srgbClr val="008EC0">
                    <a:alpha val="50000"/>
                  </a:srgbClr>
                </a:gs>
                <a:gs pos="100000">
                  <a:srgbClr val="008EC0">
                    <a:alpha val="0"/>
                  </a:srgbClr>
                </a:gs>
              </a:gsLst>
              <a:lin ang="10800000" scaled="1"/>
              <a:tileRect/>
            </a:gradFill>
            <a:headEnd type="none" w="med" len="med"/>
            <a:tailEnd type="none" w="med" len="med"/>
          </a:ln>
          <a:effectLst>
            <a:outerShdw blurRad="381000" dist="292100" dir="2700000" algn="tl" rotWithShape="0">
              <a:prstClr val="black">
                <a:alpha val="58000"/>
              </a:prstClr>
            </a:outerShdw>
          </a:effectLst>
        </p:spPr>
        <p:style>
          <a:lnRef idx="1">
            <a:schemeClr val="accent2"/>
          </a:lnRef>
          <a:fillRef idx="3">
            <a:schemeClr val="accent2"/>
          </a:fillRef>
          <a:effectRef idx="2">
            <a:schemeClr val="accent2"/>
          </a:effectRef>
          <a:fontRef idx="minor">
            <a:schemeClr val="lt1"/>
          </a:fontRef>
        </p:style>
        <p:txBody>
          <a:bodyPr vert="horz" wrap="square" lIns="91415" tIns="304713" rIns="91415" bIns="45706"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5400" spc="-126" dirty="0" smtClean="0">
              <a:ln w="18415" cmpd="sng">
                <a:noFill/>
                <a:prstDash val="solid"/>
              </a:ln>
              <a:solidFill>
                <a:srgbClr val="000000"/>
              </a:solidFill>
              <a:effectLst>
                <a:glow rad="101600">
                  <a:srgbClr val="CCECFF"/>
                </a:glow>
                <a:innerShdw blurRad="114300">
                  <a:prstClr val="black"/>
                </a:innerShdw>
              </a:effectLst>
              <a:latin typeface="Segoe"/>
            </a:endParaRPr>
          </a:p>
        </p:txBody>
      </p:sp>
      <p:sp>
        <p:nvSpPr>
          <p:cNvPr id="33" name="Round Diagonal Corner Rectangle 32"/>
          <p:cNvSpPr/>
          <p:nvPr/>
        </p:nvSpPr>
        <p:spPr bwMode="gray">
          <a:xfrm>
            <a:off x="227468" y="2800342"/>
            <a:ext cx="8686800" cy="1348737"/>
          </a:xfrm>
          <a:prstGeom prst="round2DiagRect">
            <a:avLst>
              <a:gd name="adj1" fmla="val 0"/>
              <a:gd name="adj2" fmla="val 0"/>
            </a:avLst>
          </a:prstGeom>
          <a:gradFill flip="none" rotWithShape="1">
            <a:gsLst>
              <a:gs pos="0">
                <a:srgbClr val="000000">
                  <a:alpha val="87000"/>
                </a:srgbClr>
              </a:gs>
              <a:gs pos="24000">
                <a:srgbClr val="000000">
                  <a:alpha val="60000"/>
                </a:srgbClr>
              </a:gs>
              <a:gs pos="60000">
                <a:srgbClr val="000000">
                  <a:alpha val="16000"/>
                </a:srgbClr>
              </a:gs>
            </a:gsLst>
            <a:lin ang="10800000" scaled="1"/>
            <a:tileRect/>
          </a:gradFill>
          <a:ln w="12700">
            <a:gradFill flip="none" rotWithShape="1">
              <a:gsLst>
                <a:gs pos="0">
                  <a:srgbClr val="008EC0">
                    <a:alpha val="60000"/>
                  </a:srgbClr>
                </a:gs>
                <a:gs pos="50000">
                  <a:srgbClr val="008EC0">
                    <a:alpha val="50000"/>
                  </a:srgbClr>
                </a:gs>
                <a:gs pos="100000">
                  <a:srgbClr val="008EC0">
                    <a:alpha val="0"/>
                  </a:srgbClr>
                </a:gs>
              </a:gsLst>
              <a:lin ang="10800000" scaled="1"/>
              <a:tileRect/>
            </a:gradFill>
            <a:headEnd type="none" w="med" len="med"/>
            <a:tailEnd type="none" w="med" len="med"/>
          </a:ln>
          <a:effectLst>
            <a:outerShdw blurRad="381000" dist="292100" dir="2700000" algn="tl" rotWithShape="0">
              <a:prstClr val="black">
                <a:alpha val="58000"/>
              </a:prstClr>
            </a:outerShdw>
          </a:effectLst>
        </p:spPr>
        <p:style>
          <a:lnRef idx="1">
            <a:schemeClr val="accent2"/>
          </a:lnRef>
          <a:fillRef idx="3">
            <a:schemeClr val="accent2"/>
          </a:fillRef>
          <a:effectRef idx="2">
            <a:schemeClr val="accent2"/>
          </a:effectRef>
          <a:fontRef idx="minor">
            <a:schemeClr val="lt1"/>
          </a:fontRef>
        </p:style>
        <p:txBody>
          <a:bodyPr vert="horz" wrap="square" lIns="91415" tIns="304713" rIns="91415" bIns="45706"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5400" spc="-126" dirty="0" smtClean="0">
              <a:ln w="18415" cmpd="sng">
                <a:noFill/>
                <a:prstDash val="solid"/>
              </a:ln>
              <a:solidFill>
                <a:srgbClr val="000000"/>
              </a:solidFill>
              <a:effectLst>
                <a:glow rad="101600">
                  <a:srgbClr val="CCECFF"/>
                </a:glow>
                <a:innerShdw blurRad="114300">
                  <a:prstClr val="black"/>
                </a:innerShdw>
              </a:effectLst>
              <a:latin typeface="Segoe"/>
            </a:endParaRPr>
          </a:p>
        </p:txBody>
      </p:sp>
      <p:sp>
        <p:nvSpPr>
          <p:cNvPr id="34" name="Content Placeholder 8"/>
          <p:cNvSpPr txBox="1">
            <a:spLocks/>
          </p:cNvSpPr>
          <p:nvPr/>
        </p:nvSpPr>
        <p:spPr>
          <a:xfrm>
            <a:off x="2398542" y="1195630"/>
            <a:ext cx="5203798" cy="928327"/>
          </a:xfrm>
          <a:prstGeom prst="rect">
            <a:avLst/>
          </a:prstGeom>
        </p:spPr>
        <p:txBody>
          <a:bodyPr/>
          <a:lstStyle>
            <a:lvl1pPr marL="460375" indent="-460375"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Font typeface="Arial" pitchFamily="34" charset="0"/>
              <a:buChar char="•"/>
            </a:pPr>
            <a:r>
              <a:rPr lang="ru-RU" sz="1800" dirty="0" smtClean="0">
                <a:solidFill>
                  <a:schemeClr val="bg1"/>
                </a:solidFill>
              </a:rPr>
              <a:t>Масштабируемая вычислительная платформа и хранилище</a:t>
            </a:r>
            <a:endParaRPr lang="en-US" sz="1800" dirty="0" smtClean="0">
              <a:solidFill>
                <a:schemeClr val="bg1"/>
              </a:solidFill>
            </a:endParaRPr>
          </a:p>
          <a:p>
            <a:pPr>
              <a:spcBef>
                <a:spcPts val="0"/>
              </a:spcBef>
              <a:buFont typeface="Arial" pitchFamily="34" charset="0"/>
              <a:buChar char="•"/>
            </a:pPr>
            <a:r>
              <a:rPr lang="ru-RU" sz="1800" dirty="0" smtClean="0">
                <a:solidFill>
                  <a:schemeClr val="bg1"/>
                </a:solidFill>
              </a:rPr>
              <a:t>Автоматизированное управление сервисом</a:t>
            </a:r>
            <a:endParaRPr lang="en-US" sz="1800" dirty="0" smtClean="0">
              <a:solidFill>
                <a:schemeClr val="bg1"/>
              </a:solidFill>
            </a:endParaRPr>
          </a:p>
          <a:p>
            <a:pPr>
              <a:spcBef>
                <a:spcPts val="0"/>
              </a:spcBef>
              <a:buFont typeface="Arial" pitchFamily="34" charset="0"/>
              <a:buChar char="•"/>
            </a:pPr>
            <a:r>
              <a:rPr lang="ru-RU" sz="1800" dirty="0" smtClean="0">
                <a:solidFill>
                  <a:schemeClr val="bg1"/>
                </a:solidFill>
              </a:rPr>
              <a:t>Привычные инструменты, технологии и языки программирования</a:t>
            </a:r>
            <a:endParaRPr lang="en-US" sz="1800" dirty="0">
              <a:solidFill>
                <a:schemeClr val="bg1"/>
              </a:solidFill>
            </a:endParaRPr>
          </a:p>
        </p:txBody>
      </p:sp>
      <p:sp>
        <p:nvSpPr>
          <p:cNvPr id="35" name="Round Diagonal Corner Rectangle 34"/>
          <p:cNvSpPr/>
          <p:nvPr/>
        </p:nvSpPr>
        <p:spPr bwMode="gray">
          <a:xfrm>
            <a:off x="226277" y="4400542"/>
            <a:ext cx="8686800" cy="1404721"/>
          </a:xfrm>
          <a:prstGeom prst="round2DiagRect">
            <a:avLst>
              <a:gd name="adj1" fmla="val 0"/>
              <a:gd name="adj2" fmla="val 0"/>
            </a:avLst>
          </a:prstGeom>
          <a:gradFill flip="none" rotWithShape="1">
            <a:gsLst>
              <a:gs pos="0">
                <a:srgbClr val="000000">
                  <a:alpha val="87000"/>
                </a:srgbClr>
              </a:gs>
              <a:gs pos="24000">
                <a:srgbClr val="000000">
                  <a:alpha val="60000"/>
                </a:srgbClr>
              </a:gs>
              <a:gs pos="60000">
                <a:srgbClr val="000000">
                  <a:alpha val="16000"/>
                </a:srgbClr>
              </a:gs>
            </a:gsLst>
            <a:lin ang="10800000" scaled="1"/>
            <a:tileRect/>
          </a:gradFill>
          <a:ln w="12700">
            <a:gradFill flip="none" rotWithShape="1">
              <a:gsLst>
                <a:gs pos="0">
                  <a:srgbClr val="008EC0">
                    <a:alpha val="60000"/>
                  </a:srgbClr>
                </a:gs>
                <a:gs pos="50000">
                  <a:srgbClr val="008EC0">
                    <a:alpha val="50000"/>
                  </a:srgbClr>
                </a:gs>
                <a:gs pos="100000">
                  <a:srgbClr val="008EC0">
                    <a:alpha val="0"/>
                  </a:srgbClr>
                </a:gs>
              </a:gsLst>
              <a:lin ang="10800000" scaled="1"/>
              <a:tileRect/>
            </a:gradFill>
            <a:headEnd type="none" w="med" len="med"/>
            <a:tailEnd type="none" w="med" len="med"/>
          </a:ln>
          <a:effectLst>
            <a:outerShdw blurRad="381000" dist="292100" dir="2700000" algn="tl" rotWithShape="0">
              <a:prstClr val="black">
                <a:alpha val="58000"/>
              </a:prstClr>
            </a:outerShdw>
          </a:effectLst>
        </p:spPr>
        <p:style>
          <a:lnRef idx="1">
            <a:schemeClr val="accent2"/>
          </a:lnRef>
          <a:fillRef idx="3">
            <a:schemeClr val="accent2"/>
          </a:fillRef>
          <a:effectRef idx="2">
            <a:schemeClr val="accent2"/>
          </a:effectRef>
          <a:fontRef idx="minor">
            <a:schemeClr val="lt1"/>
          </a:fontRef>
        </p:style>
        <p:txBody>
          <a:bodyPr vert="horz" wrap="square" lIns="91415" tIns="304713" rIns="91415" bIns="45706"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5400" spc="-126" dirty="0" smtClean="0">
              <a:ln w="18415" cmpd="sng">
                <a:noFill/>
                <a:prstDash val="solid"/>
              </a:ln>
              <a:solidFill>
                <a:srgbClr val="000000"/>
              </a:solidFill>
              <a:effectLst>
                <a:glow rad="101600">
                  <a:srgbClr val="CCECFF"/>
                </a:glow>
                <a:innerShdw blurRad="114300">
                  <a:prstClr val="black"/>
                </a:innerShdw>
              </a:effectLst>
              <a:latin typeface="Segoe"/>
            </a:endParaRPr>
          </a:p>
        </p:txBody>
      </p:sp>
      <p:grpSp>
        <p:nvGrpSpPr>
          <p:cNvPr id="36" name="Group 18"/>
          <p:cNvGrpSpPr>
            <a:grpSpLocks noChangeAspect="1"/>
          </p:cNvGrpSpPr>
          <p:nvPr/>
        </p:nvGrpSpPr>
        <p:grpSpPr>
          <a:xfrm>
            <a:off x="512101" y="2976565"/>
            <a:ext cx="1376739" cy="905111"/>
            <a:chOff x="7544256" y="4051411"/>
            <a:chExt cx="1609692" cy="994599"/>
          </a:xfrm>
        </p:grpSpPr>
        <p:pic>
          <p:nvPicPr>
            <p:cNvPr id="37" name="Picture 4" descr="\\SERVER3\InternalBin\Resource DVD\DVD_ART36\Logos\Azure Services Platform\SQL Services\SQL Services logo r.png"/>
            <p:cNvPicPr>
              <a:picLocks noChangeAspect="1" noChangeArrowheads="1"/>
            </p:cNvPicPr>
            <p:nvPr/>
          </p:nvPicPr>
          <p:blipFill>
            <a:blip r:embed="rId5"/>
            <a:srcRect r="50741"/>
            <a:stretch>
              <a:fillRect/>
            </a:stretch>
          </p:blipFill>
          <p:spPr bwMode="auto">
            <a:xfrm>
              <a:off x="7544256" y="4051411"/>
              <a:ext cx="1354136" cy="674483"/>
            </a:xfrm>
            <a:prstGeom prst="rect">
              <a:avLst/>
            </a:prstGeom>
            <a:noFill/>
            <a:ln>
              <a:noFill/>
            </a:ln>
          </p:spPr>
        </p:pic>
        <p:pic>
          <p:nvPicPr>
            <p:cNvPr id="38" name="Picture 3" descr="\\SERVER3\InternalBin\Resource DVD\DVD_ART36\Logos\Azure Services Platform\Windows Azure\Windows Azure logo rev.png"/>
            <p:cNvPicPr>
              <a:picLocks noChangeAspect="1" noChangeArrowheads="1"/>
            </p:cNvPicPr>
            <p:nvPr/>
          </p:nvPicPr>
          <p:blipFill>
            <a:blip r:embed="rId6"/>
            <a:srcRect l="68483"/>
            <a:stretch>
              <a:fillRect/>
            </a:stretch>
          </p:blipFill>
          <p:spPr bwMode="auto">
            <a:xfrm>
              <a:off x="8139536" y="4536181"/>
              <a:ext cx="1014412" cy="509829"/>
            </a:xfrm>
            <a:prstGeom prst="rect">
              <a:avLst/>
            </a:prstGeom>
            <a:noFill/>
            <a:ln>
              <a:noFill/>
            </a:ln>
          </p:spPr>
        </p:pic>
      </p:grpSp>
      <p:grpSp>
        <p:nvGrpSpPr>
          <p:cNvPr id="39" name="Group 38"/>
          <p:cNvGrpSpPr/>
          <p:nvPr/>
        </p:nvGrpSpPr>
        <p:grpSpPr>
          <a:xfrm>
            <a:off x="512101" y="1341174"/>
            <a:ext cx="1793776" cy="821633"/>
            <a:chOff x="9457956" y="4655972"/>
            <a:chExt cx="1132707" cy="497990"/>
          </a:xfrm>
        </p:grpSpPr>
        <p:pic>
          <p:nvPicPr>
            <p:cNvPr id="40" name="Picture 39" descr="WinAzure_h_rgb_r.png"/>
            <p:cNvPicPr>
              <a:picLocks noChangeAspect="1"/>
            </p:cNvPicPr>
            <p:nvPr/>
          </p:nvPicPr>
          <p:blipFill rotWithShape="1">
            <a:blip r:embed="rId7" cstate="print"/>
            <a:srcRect l="-321" t="-1741" r="31000" b="1741"/>
            <a:stretch/>
          </p:blipFill>
          <p:spPr>
            <a:xfrm>
              <a:off x="9457956" y="4655972"/>
              <a:ext cx="1132707" cy="304875"/>
            </a:xfrm>
            <a:prstGeom prst="rect">
              <a:avLst/>
            </a:prstGeom>
            <a:noFill/>
            <a:ln>
              <a:noFill/>
            </a:ln>
            <a:effectLst>
              <a:outerShdw blurRad="25400" dist="25400" dir="2700000">
                <a:srgbClr val="000000">
                  <a:alpha val="43000"/>
                </a:srgbClr>
              </a:outerShdw>
            </a:effectLst>
          </p:spPr>
        </p:pic>
        <p:pic>
          <p:nvPicPr>
            <p:cNvPr id="41" name="Picture 40" descr="WinAzure_h_rgb_r.png"/>
            <p:cNvPicPr>
              <a:picLocks noChangeAspect="1"/>
            </p:cNvPicPr>
            <p:nvPr/>
          </p:nvPicPr>
          <p:blipFill rotWithShape="1">
            <a:blip r:embed="rId7" cstate="print"/>
            <a:srcRect l="69000"/>
            <a:stretch/>
          </p:blipFill>
          <p:spPr>
            <a:xfrm>
              <a:off x="9788101" y="4849087"/>
              <a:ext cx="506537" cy="304875"/>
            </a:xfrm>
            <a:prstGeom prst="rect">
              <a:avLst/>
            </a:prstGeom>
            <a:noFill/>
            <a:ln>
              <a:noFill/>
            </a:ln>
            <a:effectLst>
              <a:outerShdw blurRad="25400" dist="25400" dir="2700000">
                <a:srgbClr val="000000">
                  <a:alpha val="43000"/>
                </a:srgbClr>
              </a:outerShdw>
            </a:effectLst>
          </p:spPr>
        </p:pic>
      </p:grpSp>
      <p:sp>
        <p:nvSpPr>
          <p:cNvPr id="42" name="Content Placeholder 8"/>
          <p:cNvSpPr txBox="1">
            <a:spLocks/>
          </p:cNvSpPr>
          <p:nvPr/>
        </p:nvSpPr>
        <p:spPr>
          <a:xfrm>
            <a:off x="2398542" y="2891979"/>
            <a:ext cx="5203798" cy="928327"/>
          </a:xfrm>
          <a:prstGeom prst="rect">
            <a:avLst/>
          </a:prstGeom>
        </p:spPr>
        <p:txBody>
          <a:bodyPr/>
          <a:lstStyle>
            <a:lvl1pPr marL="460375" indent="-460375"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Font typeface="Arial" pitchFamily="34" charset="0"/>
              <a:buChar char="•"/>
            </a:pPr>
            <a:r>
              <a:rPr lang="ru-RU" sz="1800" dirty="0" smtClean="0">
                <a:solidFill>
                  <a:schemeClr val="bg1"/>
                </a:solidFill>
              </a:rPr>
              <a:t>Реляционное хранилище в облаке</a:t>
            </a:r>
            <a:endParaRPr lang="en-US" sz="1800" dirty="0" smtClean="0">
              <a:solidFill>
                <a:schemeClr val="bg1"/>
              </a:solidFill>
            </a:endParaRPr>
          </a:p>
          <a:p>
            <a:pPr>
              <a:spcBef>
                <a:spcPts val="0"/>
              </a:spcBef>
              <a:buFont typeface="Arial" pitchFamily="34" charset="0"/>
              <a:buChar char="•"/>
            </a:pPr>
            <a:r>
              <a:rPr lang="ru-RU" sz="1800" dirty="0" smtClean="0">
                <a:solidFill>
                  <a:schemeClr val="bg1"/>
                </a:solidFill>
              </a:rPr>
              <a:t>Интеграция с инструментами разработки</a:t>
            </a:r>
            <a:endParaRPr lang="en-US" sz="1800" dirty="0" smtClean="0">
              <a:solidFill>
                <a:schemeClr val="bg1"/>
              </a:solidFill>
            </a:endParaRPr>
          </a:p>
          <a:p>
            <a:pPr>
              <a:spcBef>
                <a:spcPts val="0"/>
              </a:spcBef>
              <a:buFont typeface="Arial" pitchFamily="34" charset="0"/>
              <a:buChar char="•"/>
            </a:pPr>
            <a:r>
              <a:rPr lang="ru-RU" sz="1800" dirty="0" smtClean="0">
                <a:solidFill>
                  <a:schemeClr val="bg1"/>
                </a:solidFill>
              </a:rPr>
              <a:t>Автоматизированное управление БД</a:t>
            </a:r>
            <a:endParaRPr lang="en-US" sz="1800" dirty="0">
              <a:solidFill>
                <a:schemeClr val="bg1"/>
              </a:solidFill>
            </a:endParaRPr>
          </a:p>
        </p:txBody>
      </p:sp>
      <p:pic>
        <p:nvPicPr>
          <p:cNvPr id="43" name="Picture 3" descr="C:\Users\sakuu\Desktop\world.png"/>
          <p:cNvPicPr>
            <a:picLocks noChangeAspect="1" noChangeArrowheads="1"/>
          </p:cNvPicPr>
          <p:nvPr/>
        </p:nvPicPr>
        <p:blipFill>
          <a:blip r:embed="rId8" cstate="screen"/>
          <a:srcRect/>
          <a:stretch>
            <a:fillRect/>
          </a:stretch>
        </p:blipFill>
        <p:spPr bwMode="auto">
          <a:xfrm>
            <a:off x="7308304" y="1341174"/>
            <a:ext cx="1607035" cy="1039526"/>
          </a:xfrm>
          <a:prstGeom prst="rect">
            <a:avLst/>
          </a:prstGeom>
          <a:noFill/>
        </p:spPr>
      </p:pic>
      <p:grpSp>
        <p:nvGrpSpPr>
          <p:cNvPr id="44" name="Group 43"/>
          <p:cNvGrpSpPr/>
          <p:nvPr/>
        </p:nvGrpSpPr>
        <p:grpSpPr>
          <a:xfrm>
            <a:off x="454936" y="4535799"/>
            <a:ext cx="2360229" cy="1004755"/>
            <a:chOff x="-3811588" y="2803268"/>
            <a:chExt cx="3408614" cy="1399587"/>
          </a:xfrm>
        </p:grpSpPr>
        <p:sp>
          <p:nvSpPr>
            <p:cNvPr id="45" name="Rectangle 44"/>
            <p:cNvSpPr/>
            <p:nvPr/>
          </p:nvSpPr>
          <p:spPr>
            <a:xfrm>
              <a:off x="-1974051" y="3251499"/>
              <a:ext cx="1571077" cy="514466"/>
            </a:xfrm>
            <a:prstGeom prst="rect">
              <a:avLst/>
            </a:prstGeom>
            <a:effectLst>
              <a:softEdge rad="63500"/>
            </a:effectLst>
          </p:spPr>
          <p:txBody>
            <a:bodyPr wrap="none">
              <a:spAutoFit/>
            </a:bodyPr>
            <a:lstStyle/>
            <a:p>
              <a:pPr algn="ctr" defTabSz="914099" fontAlgn="base">
                <a:spcBef>
                  <a:spcPct val="0"/>
                </a:spcBef>
                <a:spcAft>
                  <a:spcPct val="0"/>
                </a:spcAft>
              </a:pPr>
              <a:r>
                <a:rPr lang="en-US" b="1" spc="-50" dirty="0" smtClean="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rPr>
                <a:t>platform</a:t>
              </a:r>
              <a:endParaRPr lang="en-US" b="1" spc="-50" dirty="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46" name="Rectangle 45"/>
            <p:cNvSpPr/>
            <p:nvPr/>
          </p:nvSpPr>
          <p:spPr>
            <a:xfrm>
              <a:off x="-3231858" y="3688389"/>
              <a:ext cx="1765172" cy="514466"/>
            </a:xfrm>
            <a:prstGeom prst="rect">
              <a:avLst/>
            </a:prstGeom>
          </p:spPr>
          <p:txBody>
            <a:bodyPr wrap="none">
              <a:spAutoFit/>
            </a:bodyPr>
            <a:lstStyle/>
            <a:p>
              <a:pPr algn="ctr" defTabSz="914099" fontAlgn="base">
                <a:spcBef>
                  <a:spcPct val="0"/>
                </a:spcBef>
                <a:spcAft>
                  <a:spcPct val="0"/>
                </a:spcAft>
              </a:pPr>
              <a:r>
                <a:rPr lang="en-US" b="1" spc="-50" dirty="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rPr>
                <a:t>AppFabric</a:t>
              </a:r>
              <a:endParaRPr lang="en-US" sz="1600" b="1" spc="-50" dirty="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pic>
          <p:nvPicPr>
            <p:cNvPr id="47" name="Picture 46" descr="WinAzure_h_rgb_r.png"/>
            <p:cNvPicPr>
              <a:picLocks noChangeAspect="1"/>
            </p:cNvPicPr>
            <p:nvPr/>
          </p:nvPicPr>
          <p:blipFill rotWithShape="1">
            <a:blip r:embed="rId7" cstate="print"/>
            <a:srcRect l="-321" t="-1741" r="31000" b="1741"/>
            <a:stretch/>
          </p:blipFill>
          <p:spPr>
            <a:xfrm>
              <a:off x="-3811588" y="2803268"/>
              <a:ext cx="2391078" cy="622419"/>
            </a:xfrm>
            <a:prstGeom prst="rect">
              <a:avLst/>
            </a:prstGeom>
            <a:noFill/>
            <a:ln>
              <a:noFill/>
            </a:ln>
            <a:effectLst>
              <a:outerShdw blurRad="25400" dist="25400" dir="2700000">
                <a:srgbClr val="000000">
                  <a:alpha val="43000"/>
                </a:srgbClr>
              </a:outerShdw>
            </a:effectLst>
          </p:spPr>
        </p:pic>
        <p:pic>
          <p:nvPicPr>
            <p:cNvPr id="48" name="Picture 47" descr="WinAzure_h_rgb_r.png"/>
            <p:cNvPicPr>
              <a:picLocks noChangeAspect="1"/>
            </p:cNvPicPr>
            <p:nvPr/>
          </p:nvPicPr>
          <p:blipFill rotWithShape="1">
            <a:blip r:embed="rId7" cstate="print"/>
            <a:srcRect l="69000"/>
            <a:stretch/>
          </p:blipFill>
          <p:spPr>
            <a:xfrm>
              <a:off x="-3114671" y="3197523"/>
              <a:ext cx="1069270" cy="622419"/>
            </a:xfrm>
            <a:prstGeom prst="rect">
              <a:avLst/>
            </a:prstGeom>
            <a:noFill/>
            <a:ln>
              <a:noFill/>
            </a:ln>
            <a:effectLst>
              <a:outerShdw blurRad="25400" dist="25400" dir="2700000">
                <a:srgbClr val="000000">
                  <a:alpha val="43000"/>
                </a:srgbClr>
              </a:outerShdw>
            </a:effectLst>
          </p:spPr>
        </p:pic>
      </p:grpSp>
      <p:sp>
        <p:nvSpPr>
          <p:cNvPr id="49" name="Content Placeholder 8"/>
          <p:cNvSpPr txBox="1">
            <a:spLocks/>
          </p:cNvSpPr>
          <p:nvPr/>
        </p:nvSpPr>
        <p:spPr>
          <a:xfrm>
            <a:off x="2545371" y="4564429"/>
            <a:ext cx="4746949" cy="928327"/>
          </a:xfrm>
          <a:prstGeom prst="rect">
            <a:avLst/>
          </a:prstGeom>
        </p:spPr>
        <p:txBody>
          <a:bodyPr/>
          <a:lstStyle>
            <a:lvl1pPr marL="460375" indent="-460375"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Font typeface="Arial" pitchFamily="34" charset="0"/>
              <a:buChar char="•"/>
            </a:pPr>
            <a:r>
              <a:rPr lang="ru-RU" sz="1800" dirty="0" smtClean="0">
                <a:solidFill>
                  <a:schemeClr val="bg1"/>
                </a:solidFill>
              </a:rPr>
              <a:t>Подключение существующего ПО к облаку</a:t>
            </a:r>
            <a:endParaRPr lang="en-US" sz="1800" dirty="0" smtClean="0">
              <a:solidFill>
                <a:schemeClr val="bg1"/>
              </a:solidFill>
            </a:endParaRPr>
          </a:p>
          <a:p>
            <a:pPr>
              <a:spcBef>
                <a:spcPts val="0"/>
              </a:spcBef>
              <a:buFont typeface="Arial" pitchFamily="34" charset="0"/>
              <a:buChar char="•"/>
            </a:pPr>
            <a:r>
              <a:rPr lang="ru-RU" sz="1800" dirty="0" smtClean="0">
                <a:solidFill>
                  <a:schemeClr val="bg1"/>
                </a:solidFill>
              </a:rPr>
              <a:t>Сервис контроля доступа</a:t>
            </a:r>
            <a:endParaRPr lang="en-US" sz="1800" dirty="0" smtClean="0">
              <a:solidFill>
                <a:schemeClr val="bg1"/>
              </a:solidFill>
            </a:endParaRPr>
          </a:p>
          <a:p>
            <a:pPr>
              <a:spcBef>
                <a:spcPts val="0"/>
              </a:spcBef>
              <a:buFont typeface="Arial" pitchFamily="34" charset="0"/>
              <a:buChar char="•"/>
            </a:pPr>
            <a:r>
              <a:rPr lang="ru-RU" sz="1800" dirty="0" smtClean="0">
                <a:solidFill>
                  <a:schemeClr val="bg1"/>
                </a:solidFill>
              </a:rPr>
              <a:t>Реализация сервисной шины</a:t>
            </a:r>
            <a:endParaRPr lang="en-US" sz="1800" dirty="0" smtClean="0">
              <a:solidFill>
                <a:schemeClr val="bg1"/>
              </a:solidFill>
            </a:endParaRPr>
          </a:p>
          <a:p>
            <a:pPr>
              <a:spcBef>
                <a:spcPts val="0"/>
              </a:spcBef>
            </a:pPr>
            <a:endParaRPr lang="en-US" sz="2400" dirty="0" smtClean="0"/>
          </a:p>
        </p:txBody>
      </p:sp>
      <p:grpSp>
        <p:nvGrpSpPr>
          <p:cNvPr id="50" name="Group 49"/>
          <p:cNvGrpSpPr/>
          <p:nvPr/>
        </p:nvGrpSpPr>
        <p:grpSpPr>
          <a:xfrm>
            <a:off x="7308304" y="3029738"/>
            <a:ext cx="1604774" cy="939249"/>
            <a:chOff x="8663055" y="2821375"/>
            <a:chExt cx="2914742" cy="1446058"/>
          </a:xfrm>
        </p:grpSpPr>
        <p:pic>
          <p:nvPicPr>
            <p:cNvPr id="51" name="Picture 3" descr="C:\Program Files\Microsoft Resource DVD Artwork\DVD_ART\Artwork_Imagery\Shapes and Graphics\Internet Cloud\cloud 1.png"/>
            <p:cNvPicPr>
              <a:picLocks noChangeAspect="1" noChangeArrowheads="1"/>
            </p:cNvPicPr>
            <p:nvPr/>
          </p:nvPicPr>
          <p:blipFill rotWithShape="1">
            <a:blip r:embed="rId9"/>
            <a:srcRect r="16738" b="26739"/>
            <a:stretch/>
          </p:blipFill>
          <p:spPr bwMode="auto">
            <a:xfrm>
              <a:off x="8663055" y="2821375"/>
              <a:ext cx="2914742" cy="1446058"/>
            </a:xfrm>
            <a:prstGeom prst="rect">
              <a:avLst/>
            </a:prstGeom>
            <a:noFill/>
          </p:spPr>
        </p:pic>
        <p:grpSp>
          <p:nvGrpSpPr>
            <p:cNvPr id="52" name="Group 51"/>
            <p:cNvGrpSpPr/>
            <p:nvPr/>
          </p:nvGrpSpPr>
          <p:grpSpPr>
            <a:xfrm>
              <a:off x="9447212" y="2971800"/>
              <a:ext cx="1904105" cy="1233705"/>
              <a:chOff x="7133954" y="3393497"/>
              <a:chExt cx="1341347" cy="912074"/>
            </a:xfrm>
          </p:grpSpPr>
          <p:pic>
            <p:nvPicPr>
              <p:cNvPr id="53" name="Picture 3" descr="C:\Users\tobrien\Pictures\DVD_ART36\Artwork_Imagery\Icons - Illustrations\_ xMAC STYLE\databas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35143" y="3500846"/>
                <a:ext cx="540158" cy="713286"/>
              </a:xfrm>
              <a:prstGeom prst="rect">
                <a:avLst/>
              </a:prstGeom>
              <a:extLst>
                <a:ext uri="{909E8E84-426E-40DD-AFC4-6F175D3DCCD1}">
                  <a14:hiddenFill xmlns:a14="http://schemas.microsoft.com/office/drawing/2010/main">
                    <a:solidFill>
                      <a:srgbClr val="FFFFFF"/>
                    </a:solidFill>
                  </a14:hiddenFill>
                </a:ext>
              </a:extLst>
            </p:spPr>
          </p:pic>
          <p:pic>
            <p:nvPicPr>
              <p:cNvPr id="54" name="Picture 3" descr="C:\Users\tobrien\Pictures\DVD_ART36\Artwork_Imagery\Icons - Illustrations\_ xMAC STYLE\databas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33954" y="3492137"/>
                <a:ext cx="540158" cy="713286"/>
              </a:xfrm>
              <a:prstGeom prst="rect">
                <a:avLst/>
              </a:prstGeom>
              <a:extLst>
                <a:ext uri="{909E8E84-426E-40DD-AFC4-6F175D3DCCD1}">
                  <a14:hiddenFill xmlns:a14="http://schemas.microsoft.com/office/drawing/2010/main">
                    <a:solidFill>
                      <a:srgbClr val="FFFFFF"/>
                    </a:solidFill>
                  </a14:hiddenFill>
                </a:ext>
              </a:extLst>
            </p:spPr>
          </p:pic>
          <p:pic>
            <p:nvPicPr>
              <p:cNvPr id="55" name="Picture 3" descr="C:\Users\tobrien\Pictures\DVD_ART36\Artwork_Imagery\Icons - Illustrations\_ xMAC STYLE\databas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69233" y="3393497"/>
                <a:ext cx="690697" cy="912074"/>
              </a:xfrm>
              <a:prstGeom prst="rect">
                <a:avLst/>
              </a:prstGeom>
              <a:extLst>
                <a:ext uri="{909E8E84-426E-40DD-AFC4-6F175D3DCCD1}">
                  <a14:hiddenFill xmlns:a14="http://schemas.microsoft.com/office/drawing/2010/main">
                    <a:solidFill>
                      <a:srgbClr val="FFFFFF"/>
                    </a:solidFill>
                  </a14:hiddenFill>
                </a:ext>
              </a:extLst>
            </p:spPr>
          </p:pic>
        </p:grpSp>
      </p:grpSp>
      <p:grpSp>
        <p:nvGrpSpPr>
          <p:cNvPr id="56" name="Group 55"/>
          <p:cNvGrpSpPr/>
          <p:nvPr/>
        </p:nvGrpSpPr>
        <p:grpSpPr>
          <a:xfrm>
            <a:off x="7145491" y="4384286"/>
            <a:ext cx="1769849" cy="1108469"/>
            <a:chOff x="9218612" y="4419600"/>
            <a:chExt cx="2359184" cy="1371599"/>
          </a:xfrm>
        </p:grpSpPr>
        <p:pic>
          <p:nvPicPr>
            <p:cNvPr id="57" name="Picture 3" descr="C:\Program Files\Microsoft Resource DVD Artwork\DVD_ART\Artwork_Imagery\Shapes and Graphics\Internet Cloud\cloud 1.png"/>
            <p:cNvPicPr>
              <a:picLocks noChangeAspect="1" noChangeArrowheads="1"/>
            </p:cNvPicPr>
            <p:nvPr/>
          </p:nvPicPr>
          <p:blipFill rotWithShape="1">
            <a:blip r:embed="rId9"/>
            <a:srcRect l="42897" t="30317" r="-370" b="482"/>
            <a:stretch/>
          </p:blipFill>
          <p:spPr bwMode="auto">
            <a:xfrm flipH="1">
              <a:off x="9218612" y="4419600"/>
              <a:ext cx="2359184" cy="1371599"/>
            </a:xfrm>
            <a:prstGeom prst="rect">
              <a:avLst/>
            </a:prstGeom>
            <a:noFill/>
          </p:spPr>
        </p:pic>
        <p:pic>
          <p:nvPicPr>
            <p:cNvPr id="58" name="Picture 8" descr="C:\Users\tobrien.REDMOND\Pictures\DVD_ART36\Artwork_Imagery\Icons - Illustrations\_ WINDOWS SERVER ICONS\Hardware\Plug Ethernet Cat-5 wired high speed broadband.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604216" y="5033983"/>
              <a:ext cx="909796" cy="5286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7042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7" name="Rounded Rectangle 26"/>
          <p:cNvSpPr/>
          <p:nvPr/>
        </p:nvSpPr>
        <p:spPr bwMode="auto">
          <a:xfrm>
            <a:off x="1085232" y="1692158"/>
            <a:ext cx="2846895" cy="3919988"/>
          </a:xfrm>
          <a:prstGeom prst="roundRect">
            <a:avLst/>
          </a:prstGeom>
          <a:solidFill>
            <a:srgbClr val="0070C0">
              <a:alpha val="26000"/>
            </a:srgb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w="0" h="0"/>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chemeClr val="bg1"/>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251520" y="188640"/>
            <a:ext cx="8712968" cy="1143000"/>
          </a:xfrm>
        </p:spPr>
        <p:txBody>
          <a:bodyPr>
            <a:normAutofit/>
          </a:bodyPr>
          <a:lstStyle/>
          <a:p>
            <a:r>
              <a:rPr lang="ru-RU" sz="3200" dirty="0">
                <a:ea typeface="Segoe UI" pitchFamily="34" charset="0"/>
              </a:rPr>
              <a:t>Уровни безопасности в </a:t>
            </a:r>
            <a:r>
              <a:rPr lang="en-US" sz="3200" dirty="0" err="1">
                <a:ea typeface="Segoe UI" pitchFamily="34" charset="0"/>
              </a:rPr>
              <a:t>PaaS</a:t>
            </a:r>
            <a:r>
              <a:rPr lang="en-US" sz="3200" dirty="0">
                <a:ea typeface="Segoe UI" pitchFamily="34" charset="0"/>
              </a:rPr>
              <a:t> (Windows Azure)</a:t>
            </a:r>
            <a:endParaRPr lang="en-US" sz="3200" dirty="0"/>
          </a:p>
        </p:txBody>
      </p:sp>
      <p:sp>
        <p:nvSpPr>
          <p:cNvPr id="8" name="Rounded Rectangle 7"/>
          <p:cNvSpPr/>
          <p:nvPr/>
        </p:nvSpPr>
        <p:spPr bwMode="auto">
          <a:xfrm>
            <a:off x="1300092" y="4856025"/>
            <a:ext cx="2383413" cy="542845"/>
          </a:xfrm>
          <a:prstGeom prst="roundRect">
            <a:avLst/>
          </a:prstGeom>
          <a:solidFill>
            <a:srgbClr val="C00000"/>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latin typeface="Segoe UI" pitchFamily="34" charset="0"/>
                <a:ea typeface="Segoe UI" pitchFamily="34" charset="0"/>
                <a:cs typeface="Segoe UI" pitchFamily="34" charset="0"/>
              </a:rPr>
              <a:t>Физический</a:t>
            </a:r>
            <a:endParaRPr lang="en-US" sz="2000" dirty="0" smtClean="0">
              <a:solidFill>
                <a:schemeClr val="bg1"/>
              </a:solidFill>
              <a:latin typeface="Segoe UI" pitchFamily="34" charset="0"/>
              <a:ea typeface="Segoe UI" pitchFamily="34" charset="0"/>
              <a:cs typeface="Segoe UI" pitchFamily="34" charset="0"/>
            </a:endParaRPr>
          </a:p>
        </p:txBody>
      </p:sp>
      <p:sp>
        <p:nvSpPr>
          <p:cNvPr id="9" name="Rounded Rectangle 8"/>
          <p:cNvSpPr/>
          <p:nvPr/>
        </p:nvSpPr>
        <p:spPr bwMode="auto">
          <a:xfrm>
            <a:off x="1300091" y="4131732"/>
            <a:ext cx="2383413" cy="542845"/>
          </a:xfrm>
          <a:prstGeom prst="roundRect">
            <a:avLst/>
          </a:prstGeom>
          <a:solidFill>
            <a:srgbClr val="C00000"/>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latin typeface="Segoe UI" pitchFamily="34" charset="0"/>
                <a:ea typeface="Segoe UI" pitchFamily="34" charset="0"/>
                <a:cs typeface="Segoe UI" pitchFamily="34" charset="0"/>
              </a:rPr>
              <a:t>Сетевой</a:t>
            </a:r>
            <a:endParaRPr lang="en-US" sz="2000" dirty="0" smtClean="0">
              <a:solidFill>
                <a:schemeClr val="bg1"/>
              </a:solidFill>
              <a:latin typeface="Segoe UI" pitchFamily="34" charset="0"/>
              <a:ea typeface="Segoe UI" pitchFamily="34" charset="0"/>
              <a:cs typeface="Segoe UI" pitchFamily="34" charset="0"/>
            </a:endParaRPr>
          </a:p>
        </p:txBody>
      </p:sp>
      <p:sp>
        <p:nvSpPr>
          <p:cNvPr id="10" name="Rounded Rectangle 9"/>
          <p:cNvSpPr/>
          <p:nvPr/>
        </p:nvSpPr>
        <p:spPr bwMode="auto">
          <a:xfrm>
            <a:off x="1300091" y="3380730"/>
            <a:ext cx="2383413" cy="542845"/>
          </a:xfrm>
          <a:prstGeom prst="roundRect">
            <a:avLst/>
          </a:prstGeom>
          <a:solidFill>
            <a:srgbClr val="C00000"/>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latin typeface="Segoe UI" pitchFamily="34" charset="0"/>
                <a:ea typeface="Segoe UI" pitchFamily="34" charset="0"/>
                <a:cs typeface="Segoe UI" pitchFamily="34" charset="0"/>
              </a:rPr>
              <a:t>Хост</a:t>
            </a:r>
            <a:endParaRPr lang="en-US" sz="2000" dirty="0" smtClean="0">
              <a:solidFill>
                <a:schemeClr val="bg1"/>
              </a:solidFill>
              <a:latin typeface="Segoe UI" pitchFamily="34" charset="0"/>
              <a:ea typeface="Segoe UI" pitchFamily="34" charset="0"/>
              <a:cs typeface="Segoe UI" pitchFamily="34" charset="0"/>
            </a:endParaRPr>
          </a:p>
        </p:txBody>
      </p:sp>
      <p:sp>
        <p:nvSpPr>
          <p:cNvPr id="11" name="Rounded Rectangle 10"/>
          <p:cNvSpPr/>
          <p:nvPr/>
        </p:nvSpPr>
        <p:spPr bwMode="auto">
          <a:xfrm>
            <a:off x="1300092" y="2637583"/>
            <a:ext cx="2383413" cy="542845"/>
          </a:xfrm>
          <a:prstGeom prst="roundRect">
            <a:avLst/>
          </a:prstGeom>
          <a:solidFill>
            <a:srgbClr val="C00000"/>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latin typeface="Segoe UI" pitchFamily="34" charset="0"/>
                <a:ea typeface="Segoe UI" pitchFamily="34" charset="0"/>
                <a:cs typeface="Segoe UI" pitchFamily="34" charset="0"/>
              </a:rPr>
              <a:t>Приложение</a:t>
            </a:r>
            <a:endParaRPr lang="en-US" sz="2000" dirty="0" smtClean="0">
              <a:solidFill>
                <a:schemeClr val="bg1"/>
              </a:solidFill>
              <a:latin typeface="Segoe UI" pitchFamily="34" charset="0"/>
              <a:ea typeface="Segoe UI" pitchFamily="34" charset="0"/>
              <a:cs typeface="Segoe UI" pitchFamily="34" charset="0"/>
            </a:endParaRPr>
          </a:p>
        </p:txBody>
      </p:sp>
      <p:sp>
        <p:nvSpPr>
          <p:cNvPr id="12" name="Rounded Rectangle 11"/>
          <p:cNvSpPr/>
          <p:nvPr/>
        </p:nvSpPr>
        <p:spPr bwMode="auto">
          <a:xfrm>
            <a:off x="1300092" y="1883434"/>
            <a:ext cx="2383413" cy="542845"/>
          </a:xfrm>
          <a:prstGeom prst="roundRect">
            <a:avLst/>
          </a:prstGeom>
          <a:solidFill>
            <a:srgbClr val="C00000"/>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latin typeface="Segoe UI" pitchFamily="34" charset="0"/>
                <a:ea typeface="Segoe UI" pitchFamily="34" charset="0"/>
                <a:cs typeface="Segoe UI" pitchFamily="34" charset="0"/>
              </a:rPr>
              <a:t>Данные</a:t>
            </a:r>
            <a:endParaRPr lang="en-US" sz="2000" dirty="0" smtClean="0">
              <a:solidFill>
                <a:schemeClr val="bg1"/>
              </a:solidFill>
              <a:latin typeface="Segoe UI" pitchFamily="34" charset="0"/>
              <a:ea typeface="Segoe UI" pitchFamily="34" charset="0"/>
              <a:cs typeface="Segoe UI" pitchFamily="34" charset="0"/>
            </a:endParaRPr>
          </a:p>
        </p:txBody>
      </p:sp>
      <p:sp>
        <p:nvSpPr>
          <p:cNvPr id="13" name="Rounded Rectangle 12"/>
          <p:cNvSpPr/>
          <p:nvPr/>
        </p:nvSpPr>
        <p:spPr bwMode="auto">
          <a:xfrm>
            <a:off x="5079251" y="1744168"/>
            <a:ext cx="2846895" cy="3919988"/>
          </a:xfrm>
          <a:prstGeom prst="roundRect">
            <a:avLst/>
          </a:prstGeom>
          <a:solidFill>
            <a:srgbClr val="0070C0">
              <a:alpha val="26000"/>
            </a:srgbClr>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w="0" h="0"/>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chemeClr val="bg1"/>
              </a:solidFill>
              <a:latin typeface="Segoe UI" pitchFamily="34" charset="0"/>
              <a:ea typeface="Segoe UI" pitchFamily="34" charset="0"/>
              <a:cs typeface="Segoe UI" pitchFamily="34" charset="0"/>
            </a:endParaRPr>
          </a:p>
        </p:txBody>
      </p:sp>
      <p:sp>
        <p:nvSpPr>
          <p:cNvPr id="14" name="Rounded Rectangle 13"/>
          <p:cNvSpPr/>
          <p:nvPr/>
        </p:nvSpPr>
        <p:spPr bwMode="auto">
          <a:xfrm>
            <a:off x="5310994" y="4884463"/>
            <a:ext cx="2383413" cy="542845"/>
          </a:xfrm>
          <a:prstGeom prst="roundRect">
            <a:avLst/>
          </a:prstGeom>
          <a:solidFill>
            <a:srgbClr val="002060"/>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latin typeface="Segoe UI" pitchFamily="34" charset="0"/>
                <a:ea typeface="Segoe UI" pitchFamily="34" charset="0"/>
                <a:cs typeface="Segoe UI" pitchFamily="34" charset="0"/>
              </a:rPr>
              <a:t>Физический</a:t>
            </a:r>
            <a:endParaRPr lang="en-US" sz="2000" dirty="0" smtClean="0">
              <a:solidFill>
                <a:schemeClr val="bg1"/>
              </a:solidFill>
              <a:latin typeface="Segoe UI" pitchFamily="34" charset="0"/>
              <a:ea typeface="Segoe UI" pitchFamily="34" charset="0"/>
              <a:cs typeface="Segoe UI" pitchFamily="34" charset="0"/>
            </a:endParaRPr>
          </a:p>
        </p:txBody>
      </p:sp>
      <p:sp>
        <p:nvSpPr>
          <p:cNvPr id="15" name="Rounded Rectangle 14"/>
          <p:cNvSpPr/>
          <p:nvPr/>
        </p:nvSpPr>
        <p:spPr bwMode="auto">
          <a:xfrm>
            <a:off x="5310992" y="4160170"/>
            <a:ext cx="2383413" cy="542845"/>
          </a:xfrm>
          <a:prstGeom prst="roundRect">
            <a:avLst/>
          </a:prstGeom>
          <a:solidFill>
            <a:srgbClr val="002060"/>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latin typeface="Segoe UI" pitchFamily="34" charset="0"/>
                <a:ea typeface="Segoe UI" pitchFamily="34" charset="0"/>
                <a:cs typeface="Segoe UI" pitchFamily="34" charset="0"/>
              </a:rPr>
              <a:t>Сетевой</a:t>
            </a:r>
            <a:endParaRPr lang="en-US" sz="2000" dirty="0" smtClean="0">
              <a:solidFill>
                <a:schemeClr val="bg1"/>
              </a:solidFill>
              <a:latin typeface="Segoe UI" pitchFamily="34" charset="0"/>
              <a:ea typeface="Segoe UI" pitchFamily="34" charset="0"/>
              <a:cs typeface="Segoe UI" pitchFamily="34" charset="0"/>
            </a:endParaRPr>
          </a:p>
        </p:txBody>
      </p:sp>
      <p:sp>
        <p:nvSpPr>
          <p:cNvPr id="16" name="Rounded Rectangle 15"/>
          <p:cNvSpPr/>
          <p:nvPr/>
        </p:nvSpPr>
        <p:spPr bwMode="auto">
          <a:xfrm>
            <a:off x="5310991" y="3409168"/>
            <a:ext cx="2383413" cy="542845"/>
          </a:xfrm>
          <a:prstGeom prst="roundRect">
            <a:avLst/>
          </a:prstGeom>
          <a:solidFill>
            <a:srgbClr val="002060"/>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latin typeface="Segoe UI" pitchFamily="34" charset="0"/>
                <a:ea typeface="Segoe UI" pitchFamily="34" charset="0"/>
                <a:cs typeface="Segoe UI" pitchFamily="34" charset="0"/>
              </a:rPr>
              <a:t>Хост</a:t>
            </a:r>
            <a:endParaRPr lang="en-US" sz="2000" dirty="0" smtClean="0">
              <a:solidFill>
                <a:schemeClr val="bg1"/>
              </a:solidFill>
              <a:latin typeface="Segoe UI" pitchFamily="34" charset="0"/>
              <a:ea typeface="Segoe UI" pitchFamily="34" charset="0"/>
              <a:cs typeface="Segoe UI" pitchFamily="34" charset="0"/>
            </a:endParaRPr>
          </a:p>
        </p:txBody>
      </p:sp>
      <p:sp>
        <p:nvSpPr>
          <p:cNvPr id="17" name="Rectangle 16"/>
          <p:cNvSpPr/>
          <p:nvPr/>
        </p:nvSpPr>
        <p:spPr>
          <a:xfrm>
            <a:off x="1300092" y="5733010"/>
            <a:ext cx="2417176" cy="369332"/>
          </a:xfrm>
          <a:prstGeom prst="rect">
            <a:avLst/>
          </a:prstGeom>
        </p:spPr>
        <p:txBody>
          <a:bodyPr wrap="square">
            <a:spAutoFit/>
          </a:bodyPr>
          <a:lstStyle/>
          <a:p>
            <a:pPr defTabSz="914099"/>
            <a:r>
              <a:rPr lang="ru-RU" dirty="0" smtClean="0">
                <a:latin typeface="Segoe UI" pitchFamily="34" charset="0"/>
                <a:ea typeface="Segoe UI" pitchFamily="34" charset="0"/>
                <a:cs typeface="Segoe UI" pitchFamily="34" charset="0"/>
              </a:rPr>
              <a:t>Локальный ЦОД</a:t>
            </a:r>
            <a:endParaRPr lang="en-US" dirty="0">
              <a:latin typeface="Segoe UI" pitchFamily="34" charset="0"/>
              <a:ea typeface="Segoe UI" pitchFamily="34" charset="0"/>
              <a:cs typeface="Segoe UI" pitchFamily="34" charset="0"/>
            </a:endParaRPr>
          </a:p>
        </p:txBody>
      </p:sp>
      <p:sp>
        <p:nvSpPr>
          <p:cNvPr id="18" name="Rectangle 17"/>
          <p:cNvSpPr/>
          <p:nvPr/>
        </p:nvSpPr>
        <p:spPr>
          <a:xfrm>
            <a:off x="5079250" y="5763561"/>
            <a:ext cx="3079425" cy="369332"/>
          </a:xfrm>
          <a:prstGeom prst="rect">
            <a:avLst/>
          </a:prstGeom>
        </p:spPr>
        <p:txBody>
          <a:bodyPr wrap="square">
            <a:spAutoFit/>
          </a:bodyPr>
          <a:lstStyle/>
          <a:p>
            <a:pPr defTabSz="914099"/>
            <a:r>
              <a:rPr lang="ru-RU" dirty="0" smtClean="0">
                <a:latin typeface="Segoe UI" pitchFamily="34" charset="0"/>
                <a:ea typeface="Segoe UI" pitchFamily="34" charset="0"/>
                <a:cs typeface="Segoe UI" pitchFamily="34" charset="0"/>
              </a:rPr>
              <a:t>Платформа как Сервис</a:t>
            </a:r>
            <a:endParaRPr lang="en-US" dirty="0">
              <a:latin typeface="Segoe UI" pitchFamily="34" charset="0"/>
              <a:ea typeface="Segoe UI" pitchFamily="34" charset="0"/>
              <a:cs typeface="Segoe UI" pitchFamily="34" charset="0"/>
            </a:endParaRPr>
          </a:p>
        </p:txBody>
      </p:sp>
      <p:sp>
        <p:nvSpPr>
          <p:cNvPr id="19" name="Left Brace 18"/>
          <p:cNvSpPr/>
          <p:nvPr/>
        </p:nvSpPr>
        <p:spPr>
          <a:xfrm>
            <a:off x="699145" y="1880442"/>
            <a:ext cx="369207" cy="3624812"/>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latin typeface="Segoe UI" pitchFamily="34" charset="0"/>
              <a:ea typeface="Segoe UI" pitchFamily="34" charset="0"/>
              <a:cs typeface="Segoe UI" pitchFamily="34" charset="0"/>
            </a:endParaRPr>
          </a:p>
        </p:txBody>
      </p:sp>
      <p:sp>
        <p:nvSpPr>
          <p:cNvPr id="20" name="Rectangle 19"/>
          <p:cNvSpPr/>
          <p:nvPr/>
        </p:nvSpPr>
        <p:spPr>
          <a:xfrm rot="16200000">
            <a:off x="-704017" y="3531195"/>
            <a:ext cx="2245065" cy="400110"/>
          </a:xfrm>
          <a:prstGeom prst="rect">
            <a:avLst/>
          </a:prstGeom>
        </p:spPr>
        <p:txBody>
          <a:bodyPr wrap="square">
            <a:spAutoFit/>
          </a:bodyPr>
          <a:lstStyle/>
          <a:p>
            <a:pPr algn="ctr" defTabSz="914099"/>
            <a:r>
              <a:rPr lang="ru-RU" sz="2000" dirty="0" smtClean="0">
                <a:latin typeface="Segoe UI" pitchFamily="34" charset="0"/>
                <a:ea typeface="Segoe UI" pitchFamily="34" charset="0"/>
                <a:cs typeface="Segoe UI" pitchFamily="34" charset="0"/>
              </a:rPr>
              <a:t>Компания</a:t>
            </a:r>
            <a:endParaRPr lang="en-US" sz="2000" dirty="0">
              <a:latin typeface="Segoe UI" pitchFamily="34" charset="0"/>
              <a:ea typeface="Segoe UI" pitchFamily="34" charset="0"/>
              <a:cs typeface="Segoe UI" pitchFamily="34" charset="0"/>
            </a:endParaRPr>
          </a:p>
        </p:txBody>
      </p:sp>
      <p:sp>
        <p:nvSpPr>
          <p:cNvPr id="21" name="Left Brace 20"/>
          <p:cNvSpPr/>
          <p:nvPr/>
        </p:nvSpPr>
        <p:spPr>
          <a:xfrm>
            <a:off x="4713539" y="1883434"/>
            <a:ext cx="369207" cy="1374823"/>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latin typeface="Segoe UI" pitchFamily="34" charset="0"/>
              <a:ea typeface="Segoe UI" pitchFamily="34" charset="0"/>
              <a:cs typeface="Segoe UI" pitchFamily="34" charset="0"/>
            </a:endParaRPr>
          </a:p>
        </p:txBody>
      </p:sp>
      <p:sp>
        <p:nvSpPr>
          <p:cNvPr id="22" name="Left Brace 21"/>
          <p:cNvSpPr/>
          <p:nvPr/>
        </p:nvSpPr>
        <p:spPr>
          <a:xfrm rot="10800000">
            <a:off x="7974072" y="1936081"/>
            <a:ext cx="369207" cy="3624812"/>
          </a:xfrm>
          <a:prstGeom prst="leftBrace">
            <a:avLst/>
          </a:prstGeom>
          <a:ln w="254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latin typeface="Segoe UI" pitchFamily="34" charset="0"/>
              <a:ea typeface="Segoe UI" pitchFamily="34" charset="0"/>
              <a:cs typeface="Segoe UI" pitchFamily="34" charset="0"/>
            </a:endParaRPr>
          </a:p>
        </p:txBody>
      </p:sp>
      <p:sp>
        <p:nvSpPr>
          <p:cNvPr id="23" name="Rectangle 22"/>
          <p:cNvSpPr/>
          <p:nvPr/>
        </p:nvSpPr>
        <p:spPr>
          <a:xfrm rot="16200000">
            <a:off x="7494935" y="3571742"/>
            <a:ext cx="2245065" cy="400110"/>
          </a:xfrm>
          <a:prstGeom prst="rect">
            <a:avLst/>
          </a:prstGeom>
        </p:spPr>
        <p:txBody>
          <a:bodyPr wrap="square">
            <a:spAutoFit/>
          </a:bodyPr>
          <a:lstStyle/>
          <a:p>
            <a:pPr algn="ctr" defTabSz="914099"/>
            <a:r>
              <a:rPr lang="ru-RU" sz="2000" dirty="0" smtClean="0">
                <a:latin typeface="Segoe UI" pitchFamily="34" charset="0"/>
                <a:ea typeface="Segoe UI" pitchFamily="34" charset="0"/>
                <a:cs typeface="Segoe UI" pitchFamily="34" charset="0"/>
              </a:rPr>
              <a:t>Провайдер</a:t>
            </a:r>
            <a:endParaRPr lang="en-US" sz="2000" dirty="0">
              <a:latin typeface="Segoe UI" pitchFamily="34" charset="0"/>
              <a:ea typeface="Segoe UI" pitchFamily="34" charset="0"/>
              <a:cs typeface="Segoe UI" pitchFamily="34" charset="0"/>
            </a:endParaRPr>
          </a:p>
        </p:txBody>
      </p:sp>
      <p:sp>
        <p:nvSpPr>
          <p:cNvPr id="24" name="Rounded Rectangle 23"/>
          <p:cNvSpPr/>
          <p:nvPr/>
        </p:nvSpPr>
        <p:spPr bwMode="auto">
          <a:xfrm>
            <a:off x="5310994" y="2666021"/>
            <a:ext cx="2383413" cy="542845"/>
          </a:xfrm>
          <a:prstGeom prst="roundRect">
            <a:avLst/>
          </a:prstGeom>
          <a:gradFill flip="none" rotWithShape="1">
            <a:gsLst>
              <a:gs pos="33000">
                <a:srgbClr val="C00000"/>
              </a:gs>
              <a:gs pos="100000">
                <a:srgbClr val="002060"/>
              </a:gs>
            </a:gsLst>
            <a:lin ang="2700000" scaled="1"/>
            <a:tileRect/>
          </a:gra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rPr>
              <a:t>Приложение</a:t>
            </a:r>
            <a:endParaRPr lang="en-US" sz="2000" dirty="0" smtClean="0">
              <a:solidFill>
                <a:schemeClr val="bg1"/>
              </a:solidFill>
            </a:endParaRPr>
          </a:p>
        </p:txBody>
      </p:sp>
      <p:sp>
        <p:nvSpPr>
          <p:cNvPr id="25" name="Rounded Rectangle 24"/>
          <p:cNvSpPr/>
          <p:nvPr/>
        </p:nvSpPr>
        <p:spPr bwMode="auto">
          <a:xfrm>
            <a:off x="5310994" y="1911872"/>
            <a:ext cx="2383413" cy="542845"/>
          </a:xfrm>
          <a:prstGeom prst="roundRect">
            <a:avLst/>
          </a:prstGeom>
          <a:gradFill flip="none" rotWithShape="1">
            <a:gsLst>
              <a:gs pos="61000">
                <a:srgbClr val="C00000"/>
              </a:gs>
              <a:gs pos="100000">
                <a:srgbClr val="002060"/>
              </a:gs>
            </a:gsLst>
            <a:lin ang="2700000" scaled="1"/>
            <a:tileRect/>
          </a:gra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ru-RU" sz="2000" dirty="0" smtClean="0">
                <a:solidFill>
                  <a:schemeClr val="bg1"/>
                </a:solidFill>
              </a:rPr>
              <a:t>Данные</a:t>
            </a:r>
            <a:endParaRPr lang="en-US" sz="2000" dirty="0" smtClean="0">
              <a:solidFill>
                <a:schemeClr val="bg1"/>
              </a:solidFill>
            </a:endParaRPr>
          </a:p>
        </p:txBody>
      </p:sp>
      <p:sp>
        <p:nvSpPr>
          <p:cNvPr id="26" name="Rectangle 25"/>
          <p:cNvSpPr/>
          <p:nvPr/>
        </p:nvSpPr>
        <p:spPr>
          <a:xfrm rot="16200000">
            <a:off x="3319507" y="2339844"/>
            <a:ext cx="2417176" cy="400110"/>
          </a:xfrm>
          <a:prstGeom prst="rect">
            <a:avLst/>
          </a:prstGeom>
        </p:spPr>
        <p:txBody>
          <a:bodyPr wrap="square">
            <a:spAutoFit/>
          </a:bodyPr>
          <a:lstStyle/>
          <a:p>
            <a:pPr algn="ctr" defTabSz="914099"/>
            <a:r>
              <a:rPr lang="ru-RU" sz="2000" dirty="0" smtClean="0">
                <a:latin typeface="Segoe UI" pitchFamily="34" charset="0"/>
                <a:ea typeface="Segoe UI" pitchFamily="34" charset="0"/>
                <a:cs typeface="Segoe UI" pitchFamily="34" charset="0"/>
              </a:rPr>
              <a:t>Компания</a:t>
            </a:r>
            <a:endParaRPr lang="en-US" sz="20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172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anim calcmode="lin" valueType="num">
                                      <p:cBhvr>
                                        <p:cTn id="14" dur="500" fill="hold"/>
                                        <p:tgtEl>
                                          <p:spTgt spid="25"/>
                                        </p:tgtEl>
                                        <p:attrNameLst>
                                          <p:attrName>ppt_x</p:attrName>
                                        </p:attrNameLst>
                                      </p:cBhvr>
                                      <p:tavLst>
                                        <p:tav tm="0">
                                          <p:val>
                                            <p:strVal val="#ppt_x"/>
                                          </p:val>
                                        </p:tav>
                                        <p:tav tm="100000">
                                          <p:val>
                                            <p:strVal val="#ppt_x"/>
                                          </p:val>
                                        </p:tav>
                                      </p:tavLst>
                                    </p:anim>
                                    <p:anim calcmode="lin" valueType="num">
                                      <p:cBhvr>
                                        <p:cTn id="15"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algn="ctr"/>
            <a:r>
              <a:rPr lang="ru-RU" sz="3200" dirty="0"/>
              <a:t>Безопасность </a:t>
            </a:r>
            <a:r>
              <a:rPr lang="ru-RU" sz="3200" dirty="0" smtClean="0"/>
              <a:t>ЦОД </a:t>
            </a:r>
            <a:r>
              <a:rPr lang="en-US" sz="3200" dirty="0" smtClean="0"/>
              <a:t>Microsoft</a:t>
            </a:r>
            <a:endParaRPr lang="en-US" sz="3200" dirty="0"/>
          </a:p>
        </p:txBody>
      </p:sp>
      <p:pic>
        <p:nvPicPr>
          <p:cNvPr id="28" name="Picture 2" descr="C:\Users\dmitrim\Pictures\DublinD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980728"/>
            <a:ext cx="7200800" cy="54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89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520" y="0"/>
            <a:ext cx="8712968" cy="1143000"/>
          </a:xfrm>
        </p:spPr>
        <p:txBody>
          <a:bodyPr>
            <a:normAutofit/>
          </a:bodyPr>
          <a:lstStyle/>
          <a:p>
            <a:pPr algn="ctr"/>
            <a:r>
              <a:rPr lang="ru-RU" sz="3200" dirty="0"/>
              <a:t>Безопасность ЦОД </a:t>
            </a:r>
            <a:r>
              <a:rPr lang="en-US" sz="3200" dirty="0"/>
              <a:t>Microsoft</a:t>
            </a:r>
          </a:p>
        </p:txBody>
      </p:sp>
      <p:pic>
        <p:nvPicPr>
          <p:cNvPr id="4" name="Picture 3" descr="server-room-purple.png"/>
          <p:cNvPicPr>
            <a:picLocks noChangeAspect="1"/>
          </p:cNvPicPr>
          <p:nvPr/>
        </p:nvPicPr>
        <p:blipFill>
          <a:blip r:embed="rId3" cstate="print">
            <a:grayscl/>
          </a:blip>
          <a:srcRect b="2380"/>
          <a:stretch>
            <a:fillRect/>
          </a:stretch>
        </p:blipFill>
        <p:spPr>
          <a:xfrm>
            <a:off x="1112162" y="4797152"/>
            <a:ext cx="7132054" cy="2138060"/>
          </a:xfrm>
          <a:prstGeom prst="rect">
            <a:avLst/>
          </a:prstGeom>
          <a:noFill/>
          <a:ln>
            <a:noFill/>
          </a:ln>
        </p:spPr>
      </p:pic>
      <p:sp>
        <p:nvSpPr>
          <p:cNvPr id="5" name="Rectangle 4"/>
          <p:cNvSpPr/>
          <p:nvPr/>
        </p:nvSpPr>
        <p:spPr bwMode="auto">
          <a:xfrm>
            <a:off x="523182" y="1268761"/>
            <a:ext cx="8081265" cy="3298188"/>
          </a:xfrm>
          <a:prstGeom prst="rect">
            <a:avLst/>
          </a:prstGeom>
          <a:solidFill>
            <a:schemeClr val="bg1">
              <a:lumMod val="85000"/>
            </a:schemeClr>
          </a:solidFill>
          <a:ln>
            <a:solidFill>
              <a:schemeClr val="tx1"/>
            </a:solidFill>
            <a:headEnd type="none" w="med" len="med"/>
            <a:tailEnd type="none" w="med" len="med"/>
          </a:ln>
        </p:spPr>
        <p:style>
          <a:lnRef idx="2">
            <a:schemeClr val="accent5"/>
          </a:lnRef>
          <a:fillRef idx="1003">
            <a:schemeClr val="lt2"/>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chemeClr val="bg1"/>
              </a:solidFill>
              <a:effectLst/>
              <a:uLnTx/>
              <a:uFillTx/>
              <a:latin typeface="Arial" charset="0"/>
              <a:ea typeface="ＭＳ Ｐゴシック" pitchFamily="-96" charset="-128"/>
              <a:cs typeface="+mn-cs"/>
            </a:endParaRPr>
          </a:p>
        </p:txBody>
      </p:sp>
      <p:grpSp>
        <p:nvGrpSpPr>
          <p:cNvPr id="6" name="Group 5"/>
          <p:cNvGrpSpPr/>
          <p:nvPr/>
        </p:nvGrpSpPr>
        <p:grpSpPr>
          <a:xfrm>
            <a:off x="630120" y="1365591"/>
            <a:ext cx="3221799" cy="3071521"/>
            <a:chOff x="630121" y="1365590"/>
            <a:chExt cx="2970918" cy="2669413"/>
          </a:xfrm>
        </p:grpSpPr>
        <p:sp>
          <p:nvSpPr>
            <p:cNvPr id="7" name="Rectangle 6"/>
            <p:cNvSpPr/>
            <p:nvPr/>
          </p:nvSpPr>
          <p:spPr bwMode="auto">
            <a:xfrm>
              <a:off x="630121" y="1924017"/>
              <a:ext cx="2970918" cy="2110986"/>
            </a:xfrm>
            <a:prstGeom prst="rect">
              <a:avLst/>
            </a:prstGeom>
            <a:gradFill rotWithShape="1">
              <a:gsLst>
                <a:gs pos="0">
                  <a:sysClr val="window" lastClr="FFFFFF">
                    <a:lumMod val="85000"/>
                  </a:sysClr>
                </a:gs>
                <a:gs pos="35000">
                  <a:sysClr val="window" lastClr="FFFFFF">
                    <a:lumMod val="95000"/>
                  </a:sysClr>
                </a:gs>
                <a:gs pos="100000">
                  <a:sysClr val="windowText" lastClr="000000">
                    <a:tint val="15000"/>
                    <a:satMod val="350000"/>
                  </a:sys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91440" rIns="91440" bIns="45720" numCol="1" rtlCol="0" anchor="t" anchorCtr="0" compatLnSpc="1">
              <a:prstTxWarp prst="textNoShape">
                <a:avLst/>
              </a:prstTxWarp>
            </a:bodyPr>
            <a:lstStyle/>
            <a:p>
              <a:pPr marL="281770" marR="0" lvl="0" indent="-281770" algn="l" defTabSz="914363" eaLnBrk="1" fontAlgn="auto" hangingPunct="1">
                <a:spcBef>
                  <a:spcPts val="0"/>
                </a:spcBef>
                <a:spcAft>
                  <a:spcPts val="600"/>
                </a:spcAft>
                <a:buClrTx/>
                <a:buSzPct val="80000"/>
                <a:buBlip>
                  <a:blip r:embed="rId4"/>
                </a:buBlip>
                <a:tabLst/>
                <a:defRPr/>
              </a:pPr>
              <a:r>
                <a:rPr lang="ru-RU" sz="1600" b="0" dirty="0" smtClean="0">
                  <a:latin typeface="+mj-lt"/>
                </a:rPr>
                <a:t>Ограниченный доступ </a:t>
              </a:r>
              <a:r>
                <a:rPr lang="en-US" sz="1600" b="0" dirty="0" smtClean="0">
                  <a:latin typeface="+mj-lt"/>
                </a:rPr>
                <a:t>24x7</a:t>
              </a:r>
            </a:p>
            <a:p>
              <a:pPr marL="281770" marR="0" lvl="0" indent="-281770" algn="l" defTabSz="914363" eaLnBrk="1" fontAlgn="auto" hangingPunct="1">
                <a:spcBef>
                  <a:spcPts val="0"/>
                </a:spcBef>
                <a:spcAft>
                  <a:spcPts val="600"/>
                </a:spcAft>
                <a:buClrTx/>
                <a:buSzPct val="80000"/>
                <a:buBlip>
                  <a:blip r:embed="rId4"/>
                </a:buBlip>
                <a:tabLst/>
                <a:defRPr/>
              </a:pPr>
              <a:r>
                <a:rPr lang="ru-RU" sz="1600" b="0" dirty="0" smtClean="0">
                  <a:latin typeface="+mj-lt"/>
                </a:rPr>
                <a:t>Системы контроля доступа</a:t>
              </a:r>
            </a:p>
            <a:p>
              <a:pPr marL="281770" marR="0" lvl="0" indent="-281770" algn="l" defTabSz="914363" eaLnBrk="1" fontAlgn="auto" hangingPunct="1">
                <a:spcBef>
                  <a:spcPts val="0"/>
                </a:spcBef>
                <a:spcAft>
                  <a:spcPts val="600"/>
                </a:spcAft>
                <a:buClrTx/>
                <a:buSzPct val="80000"/>
                <a:buBlip>
                  <a:blip r:embed="rId4"/>
                </a:buBlip>
                <a:tabLst/>
                <a:defRPr/>
              </a:pPr>
              <a:r>
                <a:rPr lang="ru-RU" sz="1600" b="0" dirty="0" smtClean="0">
                  <a:latin typeface="+mj-lt"/>
                </a:rPr>
                <a:t>Видео-наблюдение</a:t>
              </a:r>
              <a:endParaRPr lang="en-US" sz="1600" b="0" dirty="0">
                <a:latin typeface="+mj-lt"/>
              </a:endParaRPr>
            </a:p>
            <a:p>
              <a:pPr marL="281770" marR="0" lvl="0" indent="-281770" algn="l" defTabSz="914363" eaLnBrk="1" fontAlgn="auto" hangingPunct="1">
                <a:spcBef>
                  <a:spcPts val="0"/>
                </a:spcBef>
                <a:spcAft>
                  <a:spcPts val="600"/>
                </a:spcAft>
                <a:buClrTx/>
                <a:buSzPct val="80000"/>
                <a:buBlip>
                  <a:blip r:embed="rId4"/>
                </a:buBlip>
                <a:tabLst/>
                <a:defRPr/>
              </a:pPr>
              <a:r>
                <a:rPr lang="ru-RU" sz="1600" b="0" dirty="0" smtClean="0">
                  <a:latin typeface="+mj-lt"/>
                </a:rPr>
                <a:t>Датчики движения</a:t>
              </a:r>
              <a:endParaRPr lang="en-US" sz="1600" b="0" dirty="0">
                <a:latin typeface="+mj-lt"/>
              </a:endParaRPr>
            </a:p>
            <a:p>
              <a:pPr marL="281770" marR="0" lvl="0" indent="-281770" algn="l" defTabSz="914363" eaLnBrk="1" fontAlgn="auto" hangingPunct="1">
                <a:spcBef>
                  <a:spcPts val="0"/>
                </a:spcBef>
                <a:spcAft>
                  <a:spcPts val="600"/>
                </a:spcAft>
                <a:buClrTx/>
                <a:buSzPct val="80000"/>
                <a:buBlip>
                  <a:blip r:embed="rId4"/>
                </a:buBlip>
                <a:tabLst/>
                <a:defRPr/>
              </a:pPr>
              <a:r>
                <a:rPr lang="ru-RU" sz="1600" b="0" dirty="0" smtClean="0">
                  <a:latin typeface="+mj-lt"/>
                </a:rPr>
                <a:t>Сигнализация событий нарушения безопасности</a:t>
              </a:r>
              <a:endParaRPr lang="en-US" sz="1600" b="0" dirty="0">
                <a:latin typeface="+mj-lt"/>
              </a:endParaRPr>
            </a:p>
            <a:p>
              <a:pPr marL="114300" marR="0" lvl="0" indent="-182880" algn="l" defTabSz="914099" eaLnBrk="1" fontAlgn="auto" latinLnBrk="0" hangingPunct="1">
                <a:lnSpc>
                  <a:spcPts val="1500"/>
                </a:lnSpc>
                <a:spcBef>
                  <a:spcPts val="0"/>
                </a:spcBef>
                <a:spcAft>
                  <a:spcPts val="400"/>
                </a:spcAft>
                <a:buClrTx/>
                <a:buSzPct val="100000"/>
                <a:buFont typeface="Arial" pitchFamily="34" charset="0"/>
                <a:buChar char="•"/>
                <a:tabLst/>
                <a:defRPr/>
              </a:pPr>
              <a:endParaRPr lang="en-US" b="0" kern="0" dirty="0">
                <a:solidFill>
                  <a:schemeClr val="bg1"/>
                </a:solidFill>
                <a:latin typeface="+mj-lt"/>
                <a:cs typeface="Arial" pitchFamily="34" charset="0"/>
              </a:endParaRPr>
            </a:p>
          </p:txBody>
        </p:sp>
        <p:sp>
          <p:nvSpPr>
            <p:cNvPr id="8" name="Rectangle 7"/>
            <p:cNvSpPr/>
            <p:nvPr/>
          </p:nvSpPr>
          <p:spPr bwMode="auto">
            <a:xfrm>
              <a:off x="630121" y="1365590"/>
              <a:ext cx="2970918" cy="529712"/>
            </a:xfrm>
            <a:prstGeom prst="rect">
              <a:avLst/>
            </a:prstGeom>
            <a:solidFill>
              <a:schemeClr val="tx2">
                <a:lumMod val="60000"/>
                <a:lumOff val="4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1003">
              <a:schemeClr val="lt2"/>
            </a:fillRef>
            <a:effectRef idx="3">
              <a:schemeClr val="accent5"/>
            </a:effectRef>
            <a:fontRef idx="minor">
              <a:schemeClr val="lt1"/>
            </a:fontRef>
          </p:style>
          <p:txBody>
            <a:bodyPr lIns="109719" tIns="54860" rIns="109719" bIns="54860" anchor="ctr"/>
            <a:lstStyle/>
            <a:p>
              <a:pPr marL="0" marR="0" lvl="0" indent="0" algn="ctr" defTabSz="1096963" eaLnBrk="1" fontAlgn="auto" latinLnBrk="0" hangingPunct="1">
                <a:lnSpc>
                  <a:spcPct val="100000"/>
                </a:lnSpc>
                <a:spcBef>
                  <a:spcPts val="0"/>
                </a:spcBef>
                <a:spcAft>
                  <a:spcPts val="0"/>
                </a:spcAft>
                <a:buClrTx/>
                <a:buSzTx/>
                <a:buFontTx/>
                <a:buNone/>
                <a:tabLst/>
                <a:defRPr/>
              </a:pPr>
              <a:r>
                <a:rPr lang="ru-RU" b="1" kern="0" dirty="0" smtClean="0">
                  <a:solidFill>
                    <a:schemeClr val="tx1"/>
                  </a:solidFill>
                  <a:latin typeface="Calibri"/>
                  <a:cs typeface="Arial" pitchFamily="34" charset="0"/>
                </a:rPr>
                <a:t>Физическая безопасность мирового уровня</a:t>
              </a:r>
              <a:endParaRPr kumimoji="0" lang="en-US" b="1" i="0" u="none" strike="noStrike" kern="0" cap="none" spc="0" normalizeH="0" baseline="0" noProof="0" dirty="0">
                <a:ln>
                  <a:noFill/>
                </a:ln>
                <a:solidFill>
                  <a:schemeClr val="tx1"/>
                </a:solidFill>
                <a:uLnTx/>
                <a:uFillTx/>
                <a:latin typeface="Calibri"/>
                <a:cs typeface="Arial" pitchFamily="34" charset="0"/>
              </a:endParaRPr>
            </a:p>
          </p:txBody>
        </p:sp>
      </p:grpSp>
      <p:pic>
        <p:nvPicPr>
          <p:cNvPr id="9" name="Picture 2" descr="C:\Program Files\Microsoft Resource DVD Artwork\DVD_ART\Artwork_Imagery\Shapes and Graphics\Symbols\plus sign.png"/>
          <p:cNvPicPr>
            <a:picLocks noChangeAspect="1" noChangeArrowheads="1"/>
          </p:cNvPicPr>
          <p:nvPr/>
        </p:nvPicPr>
        <p:blipFill>
          <a:blip r:embed="rId5" cstate="print">
            <a:duotone>
              <a:prstClr val="black"/>
              <a:srgbClr val="4E8542">
                <a:tint val="45000"/>
                <a:satMod val="400000"/>
              </a:srgbClr>
            </a:duotone>
          </a:blip>
          <a:srcRect/>
          <a:stretch>
            <a:fillRect/>
          </a:stretch>
        </p:blipFill>
        <p:spPr bwMode="auto">
          <a:xfrm>
            <a:off x="4072757" y="2423200"/>
            <a:ext cx="786378" cy="774647"/>
          </a:xfrm>
          <a:prstGeom prst="rect">
            <a:avLst/>
          </a:prstGeom>
          <a:noFill/>
          <a:ln w="9525" cap="flat" cmpd="sng" algn="ctr">
            <a:noFill/>
            <a:prstDash val="solid"/>
          </a:ln>
          <a:effectLst>
            <a:outerShdw blurRad="40000" dist="20000" dir="5400000" rotWithShape="0">
              <a:srgbClr val="000000">
                <a:alpha val="38000"/>
              </a:srgbClr>
            </a:outerShdw>
          </a:effectLst>
        </p:spPr>
      </p:pic>
      <p:sp>
        <p:nvSpPr>
          <p:cNvPr id="10" name="Rectangle 9"/>
          <p:cNvSpPr/>
          <p:nvPr/>
        </p:nvSpPr>
        <p:spPr bwMode="auto">
          <a:xfrm>
            <a:off x="5174966" y="1975096"/>
            <a:ext cx="3285466" cy="2462016"/>
          </a:xfrm>
          <a:prstGeom prst="rect">
            <a:avLst/>
          </a:prstGeom>
          <a:gradFill rotWithShape="1">
            <a:gsLst>
              <a:gs pos="0">
                <a:sysClr val="window" lastClr="FFFFFF">
                  <a:lumMod val="85000"/>
                </a:sysClr>
              </a:gs>
              <a:gs pos="35000">
                <a:sysClr val="window" lastClr="FFFFFF">
                  <a:lumMod val="95000"/>
                </a:sysClr>
              </a:gs>
              <a:gs pos="100000">
                <a:sysClr val="windowText" lastClr="000000">
                  <a:tint val="15000"/>
                  <a:satMod val="350000"/>
                </a:sys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91440" rIns="91440" bIns="45720" numCol="1" rtlCol="0" anchor="t" anchorCtr="0" compatLnSpc="1">
            <a:prstTxWarp prst="textNoShape">
              <a:avLst/>
            </a:prstTxWarp>
          </a:bodyPr>
          <a:lstStyle/>
          <a:p>
            <a:pPr marL="281770" marR="0" lvl="0" indent="-281770" algn="l" defTabSz="914363" eaLnBrk="1" fontAlgn="auto" hangingPunct="1">
              <a:spcBef>
                <a:spcPts val="0"/>
              </a:spcBef>
              <a:spcAft>
                <a:spcPts val="600"/>
              </a:spcAft>
              <a:buClrTx/>
              <a:buSzPct val="80000"/>
              <a:buBlip>
                <a:blip r:embed="rId4"/>
              </a:buBlip>
              <a:tabLst/>
              <a:defRPr/>
            </a:pPr>
            <a:r>
              <a:rPr lang="ru-RU" sz="1600" b="0" dirty="0" smtClean="0">
                <a:latin typeface="+mj-lt"/>
              </a:rPr>
              <a:t>Сертификация системы управления безопасностью </a:t>
            </a:r>
            <a:r>
              <a:rPr lang="en-US" sz="1600" b="0" dirty="0" smtClean="0">
                <a:latin typeface="+mj-lt"/>
              </a:rPr>
              <a:t>ISO/IEC </a:t>
            </a:r>
            <a:r>
              <a:rPr lang="en-US" sz="1600" b="0" dirty="0">
                <a:latin typeface="+mj-lt"/>
              </a:rPr>
              <a:t>27001:2005 </a:t>
            </a:r>
            <a:endParaRPr lang="en-US" sz="1600" b="0" dirty="0" smtClean="0">
              <a:latin typeface="+mj-lt"/>
            </a:endParaRPr>
          </a:p>
          <a:p>
            <a:pPr marL="281770" marR="0" lvl="0" indent="-281770" algn="l" defTabSz="914363" eaLnBrk="1" fontAlgn="auto" hangingPunct="1">
              <a:spcBef>
                <a:spcPts val="0"/>
              </a:spcBef>
              <a:spcAft>
                <a:spcPts val="600"/>
              </a:spcAft>
              <a:buClrTx/>
              <a:buSzPct val="80000"/>
              <a:buBlip>
                <a:blip r:embed="rId4"/>
              </a:buBlip>
              <a:tabLst/>
              <a:defRPr/>
            </a:pPr>
            <a:r>
              <a:rPr lang="ru-RU" sz="1600" dirty="0" smtClean="0">
                <a:latin typeface="+mj-lt"/>
              </a:rPr>
              <a:t>Ежегодная аттестация </a:t>
            </a:r>
            <a:r>
              <a:rPr lang="en-US" sz="1600" b="0" dirty="0" smtClean="0">
                <a:latin typeface="+mj-lt"/>
              </a:rPr>
              <a:t>SAS-70 Type II</a:t>
            </a:r>
            <a:endParaRPr lang="ru-RU" sz="1600" b="0" dirty="0" smtClean="0">
              <a:latin typeface="+mj-lt"/>
            </a:endParaRPr>
          </a:p>
          <a:p>
            <a:pPr marL="281770" marR="0" lvl="0" indent="-281770" algn="l" defTabSz="914363" eaLnBrk="1" fontAlgn="auto" hangingPunct="1">
              <a:spcBef>
                <a:spcPts val="0"/>
              </a:spcBef>
              <a:spcAft>
                <a:spcPts val="600"/>
              </a:spcAft>
              <a:buClrTx/>
              <a:buSzPct val="80000"/>
              <a:buBlip>
                <a:blip r:embed="rId4"/>
              </a:buBlip>
              <a:tabLst/>
              <a:defRPr/>
            </a:pPr>
            <a:r>
              <a:rPr lang="ru-RU" sz="1600" dirty="0" smtClean="0">
                <a:latin typeface="+mj-lt"/>
              </a:rPr>
              <a:t>Разрешение эксплуатации по </a:t>
            </a:r>
            <a:r>
              <a:rPr lang="en-US" sz="1600" dirty="0" smtClean="0">
                <a:latin typeface="+mj-lt"/>
              </a:rPr>
              <a:t>FISMA</a:t>
            </a:r>
            <a:endParaRPr lang="en-US" sz="1600" b="0" dirty="0">
              <a:latin typeface="+mj-lt"/>
            </a:endParaRPr>
          </a:p>
          <a:p>
            <a:pPr marR="0" lvl="0" algn="l" defTabSz="914099" eaLnBrk="1" fontAlgn="auto" latinLnBrk="0" hangingPunct="1">
              <a:lnSpc>
                <a:spcPts val="1500"/>
              </a:lnSpc>
              <a:spcBef>
                <a:spcPts val="0"/>
              </a:spcBef>
              <a:spcAft>
                <a:spcPts val="400"/>
              </a:spcAft>
              <a:buClrTx/>
              <a:buSzPct val="100000"/>
              <a:tabLst/>
              <a:defRPr/>
            </a:pPr>
            <a:endParaRPr lang="en-US" b="0" kern="0" dirty="0">
              <a:solidFill>
                <a:schemeClr val="bg1"/>
              </a:solidFill>
              <a:latin typeface="+mj-lt"/>
              <a:cs typeface="Arial" pitchFamily="34" charset="0"/>
            </a:endParaRPr>
          </a:p>
        </p:txBody>
      </p:sp>
      <p:sp>
        <p:nvSpPr>
          <p:cNvPr id="11" name="Rectangle 10"/>
          <p:cNvSpPr/>
          <p:nvPr/>
        </p:nvSpPr>
        <p:spPr bwMode="auto">
          <a:xfrm>
            <a:off x="5174966" y="1369390"/>
            <a:ext cx="3285466" cy="605706"/>
          </a:xfrm>
          <a:prstGeom prst="rect">
            <a:avLst/>
          </a:prstGeom>
          <a:solidFill>
            <a:schemeClr val="tx2">
              <a:lumMod val="60000"/>
              <a:lumOff val="4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1003">
            <a:schemeClr val="lt2"/>
          </a:fillRef>
          <a:effectRef idx="3">
            <a:schemeClr val="accent5"/>
          </a:effectRef>
          <a:fontRef idx="minor">
            <a:schemeClr val="lt1"/>
          </a:fontRef>
        </p:style>
        <p:txBody>
          <a:bodyPr lIns="109719" tIns="54860" rIns="109719" bIns="54860" anchor="ctr"/>
          <a:lstStyle/>
          <a:p>
            <a:pPr marL="0" marR="0" lvl="0" indent="0" algn="ctr" defTabSz="1096963" eaLnBrk="1" fontAlgn="auto" latinLnBrk="0" hangingPunct="1">
              <a:lnSpc>
                <a:spcPct val="100000"/>
              </a:lnSpc>
              <a:spcBef>
                <a:spcPts val="0"/>
              </a:spcBef>
              <a:spcAft>
                <a:spcPts val="0"/>
              </a:spcAft>
              <a:buClrTx/>
              <a:buSzTx/>
              <a:buFontTx/>
              <a:buNone/>
              <a:tabLst/>
              <a:defRPr/>
            </a:pPr>
            <a:r>
              <a:rPr lang="ru-RU" b="1" kern="0" dirty="0" smtClean="0">
                <a:solidFill>
                  <a:schemeClr val="tx1"/>
                </a:solidFill>
                <a:latin typeface="Calibri"/>
                <a:cs typeface="Arial" pitchFamily="34" charset="0"/>
              </a:rPr>
              <a:t>Международная сертификация</a:t>
            </a:r>
            <a:endParaRPr kumimoji="0" lang="en-US" b="1" i="0" u="none" strike="noStrike" kern="0" cap="none" spc="0" normalizeH="0" baseline="0" noProof="0" dirty="0">
              <a:ln>
                <a:noFill/>
              </a:ln>
              <a:solidFill>
                <a:schemeClr val="tx1"/>
              </a:solidFill>
              <a:uLnTx/>
              <a:uFillTx/>
              <a:latin typeface="Calibri"/>
              <a:cs typeface="Arial" pitchFamily="34" charset="0"/>
            </a:endParaRPr>
          </a:p>
        </p:txBody>
      </p:sp>
    </p:spTree>
    <p:extLst>
      <p:ext uri="{BB962C8B-B14F-4D97-AF65-F5344CB8AC3E}">
        <p14:creationId xmlns:p14="http://schemas.microsoft.com/office/powerpoint/2010/main" val="353629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heme/theme1.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8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9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0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2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3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chEd_Russia_2011_16x9_Final">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5.xml><?xml version="1.0" encoding="utf-8"?>
<a:theme xmlns:a="http://schemas.openxmlformats.org/drawingml/2006/main" name="2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Semibold"/>
        <a:ea typeface=""/>
        <a:cs typeface=""/>
      </a:majorFont>
      <a:minorFont>
        <a:latin typeface="Segoe UI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3AA01B4D1634CBDA2E333B4817ABB" ma:contentTypeVersion="0" ma:contentTypeDescription="Create a new document." ma:contentTypeScope="" ma:versionID="f0a70ab4f4bfc05796d6300e769839a8">
  <xsd:schema xmlns:xsd="http://www.w3.org/2001/XMLSchema" xmlns:xs="http://www.w3.org/2001/XMLSchema" xmlns:p="http://schemas.microsoft.com/office/2006/metadata/properties" targetNamespace="http://schemas.microsoft.com/office/2006/metadata/properties" ma:root="true" ma:fieldsID="653e09f7219bde86743a2589bfdebbf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9CB541-BA31-4B6E-8DD2-A4135DDC27F7}"/>
</file>

<file path=customXml/itemProps2.xml><?xml version="1.0" encoding="utf-8"?>
<ds:datastoreItem xmlns:ds="http://schemas.openxmlformats.org/officeDocument/2006/customXml" ds:itemID="{D7AB67B7-224A-4E79-845E-264AFF674D67}"/>
</file>

<file path=customXml/itemProps3.xml><?xml version="1.0" encoding="utf-8"?>
<ds:datastoreItem xmlns:ds="http://schemas.openxmlformats.org/officeDocument/2006/customXml" ds:itemID="{C5C8A929-BB0C-4321-94D0-AF8D14705291}"/>
</file>

<file path=docProps/app.xml><?xml version="1.0" encoding="utf-8"?>
<Properties xmlns="http://schemas.openxmlformats.org/officeDocument/2006/extended-properties" xmlns:vt="http://schemas.openxmlformats.org/officeDocument/2006/docPropsVTypes">
  <TotalTime>529</TotalTime>
  <Words>4264</Words>
  <Application>Microsoft Office PowerPoint</Application>
  <PresentationFormat>On-screen Show (4:3)</PresentationFormat>
  <Paragraphs>496</Paragraphs>
  <Slides>26</Slides>
  <Notes>20</Notes>
  <HiddenSlides>0</HiddenSlides>
  <MMClips>0</MMClips>
  <ScaleCrop>false</ScaleCrop>
  <HeadingPairs>
    <vt:vector size="4" baseType="variant">
      <vt:variant>
        <vt:lpstr>Theme</vt:lpstr>
      </vt:variant>
      <vt:variant>
        <vt:i4>16</vt:i4>
      </vt:variant>
      <vt:variant>
        <vt:lpstr>Slide Titles</vt:lpstr>
      </vt:variant>
      <vt:variant>
        <vt:i4>26</vt:i4>
      </vt:variant>
    </vt:vector>
  </HeadingPairs>
  <TitlesOfParts>
    <vt:vector size="42" baseType="lpstr">
      <vt:lpstr>Специальное оформление</vt:lpstr>
      <vt:lpstr>Тема Office</vt:lpstr>
      <vt:lpstr>1_Тема Office</vt:lpstr>
      <vt:lpstr>TechEd_Russia_2011_16x9_Final</vt:lpstr>
      <vt:lpstr>2_Тема Office</vt:lpstr>
      <vt:lpstr>3_Тема Office</vt:lpstr>
      <vt:lpstr>4_Тема Office</vt:lpstr>
      <vt:lpstr>5_Тема Office</vt:lpstr>
      <vt:lpstr>6_Тема Office</vt:lpstr>
      <vt:lpstr>7_Тема Office</vt:lpstr>
      <vt:lpstr>8_Тема Office</vt:lpstr>
      <vt:lpstr>9_Тема Office</vt:lpstr>
      <vt:lpstr>10_Тема Office</vt:lpstr>
      <vt:lpstr>11_Тема Office</vt:lpstr>
      <vt:lpstr>12_Тема Office</vt:lpstr>
      <vt:lpstr>13_Тема Office</vt:lpstr>
      <vt:lpstr>PowerPoint Presentation</vt:lpstr>
      <vt:lpstr>Содержание</vt:lpstr>
      <vt:lpstr>Безопасны ли «облачные» технологии?</vt:lpstr>
      <vt:lpstr>Модели «облачных» сервисов</vt:lpstr>
      <vt:lpstr>Вопросы обеспечения облачной безопасности</vt:lpstr>
      <vt:lpstr>Платформа в «облаке»</vt:lpstr>
      <vt:lpstr>Уровни безопасности в PaaS (Windows Azure)</vt:lpstr>
      <vt:lpstr>Безопасность ЦОД Microsoft</vt:lpstr>
      <vt:lpstr>Безопасность ЦОД Microsoft</vt:lpstr>
      <vt:lpstr>Как проверить безопасность ЦОД?</vt:lpstr>
      <vt:lpstr>Подключение сети к «облаку»</vt:lpstr>
      <vt:lpstr>Windows Azure Connect</vt:lpstr>
      <vt:lpstr>Изоляция приложений в Windows Azure</vt:lpstr>
      <vt:lpstr>Безопасность Windows Azure Compute Node</vt:lpstr>
      <vt:lpstr>Доступность приложения</vt:lpstr>
      <vt:lpstr>Разработка безопасных приложений</vt:lpstr>
      <vt:lpstr>Рекомендуемая архитектура приложений</vt:lpstr>
      <vt:lpstr>Модель аутентификации на основе «заявок»</vt:lpstr>
      <vt:lpstr>Как выполняется аутентификация</vt:lpstr>
      <vt:lpstr>Безопасность SQL Azure</vt:lpstr>
      <vt:lpstr>Доступность данных в Windows Azure Storage</vt:lpstr>
      <vt:lpstr>Безопасность Windows Azure Storage</vt:lpstr>
      <vt:lpstr>Защита данных в Windows Azure</vt:lpstr>
      <vt:lpstr>Безопасность Windows Azure</vt:lpstr>
      <vt:lpstr>Ресурсы</vt:lpstr>
      <vt:lpstr>Спасибо за внимание!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eegorova</dc:creator>
  <cp:lastModifiedBy>Andrey Beshkov</cp:lastModifiedBy>
  <cp:revision>48</cp:revision>
  <dcterms:created xsi:type="dcterms:W3CDTF">2011-11-29T06:49:09Z</dcterms:created>
  <dcterms:modified xsi:type="dcterms:W3CDTF">2011-12-13T10:41:36Z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0x010100FA73AA01B4D1634CBDA2E333B4817ABB</vt:lpwstr>
  </property>
</Properties>
</file>